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handoutMasterIdLst>
    <p:handoutMasterId r:id="rId105"/>
  </p:handoutMasterIdLst>
  <p:sldIdLst>
    <p:sldId id="257" r:id="rId2"/>
    <p:sldId id="397" r:id="rId3"/>
    <p:sldId id="259" r:id="rId4"/>
    <p:sldId id="258" r:id="rId5"/>
    <p:sldId id="410" r:id="rId6"/>
    <p:sldId id="300" r:id="rId7"/>
    <p:sldId id="396" r:id="rId8"/>
    <p:sldId id="327" r:id="rId9"/>
    <p:sldId id="398" r:id="rId10"/>
    <p:sldId id="399" r:id="rId11"/>
    <p:sldId id="446" r:id="rId12"/>
    <p:sldId id="379" r:id="rId13"/>
    <p:sldId id="430" r:id="rId14"/>
    <p:sldId id="436" r:id="rId15"/>
    <p:sldId id="434" r:id="rId16"/>
    <p:sldId id="412" r:id="rId17"/>
    <p:sldId id="413" r:id="rId18"/>
    <p:sldId id="439" r:id="rId19"/>
    <p:sldId id="429" r:id="rId20"/>
    <p:sldId id="438" r:id="rId21"/>
    <p:sldId id="420" r:id="rId22"/>
    <p:sldId id="419" r:id="rId23"/>
    <p:sldId id="382" r:id="rId24"/>
    <p:sldId id="381" r:id="rId25"/>
    <p:sldId id="386" r:id="rId26"/>
    <p:sldId id="441" r:id="rId27"/>
    <p:sldId id="444" r:id="rId28"/>
    <p:sldId id="385" r:id="rId29"/>
    <p:sldId id="435" r:id="rId30"/>
    <p:sldId id="293" r:id="rId31"/>
    <p:sldId id="400" r:id="rId32"/>
    <p:sldId id="414" r:id="rId33"/>
    <p:sldId id="416" r:id="rId34"/>
    <p:sldId id="418" r:id="rId35"/>
    <p:sldId id="295" r:id="rId36"/>
    <p:sldId id="296" r:id="rId37"/>
    <p:sldId id="297" r:id="rId38"/>
    <p:sldId id="298" r:id="rId39"/>
    <p:sldId id="299" r:id="rId40"/>
    <p:sldId id="338" r:id="rId41"/>
    <p:sldId id="336" r:id="rId42"/>
    <p:sldId id="364" r:id="rId43"/>
    <p:sldId id="266" r:id="rId44"/>
    <p:sldId id="354" r:id="rId45"/>
    <p:sldId id="267" r:id="rId46"/>
    <p:sldId id="454" r:id="rId47"/>
    <p:sldId id="270" r:id="rId48"/>
    <p:sldId id="365" r:id="rId49"/>
    <p:sldId id="458" r:id="rId50"/>
    <p:sldId id="450" r:id="rId51"/>
    <p:sldId id="463" r:id="rId52"/>
    <p:sldId id="442" r:id="rId53"/>
    <p:sldId id="348" r:id="rId54"/>
    <p:sldId id="369" r:id="rId55"/>
    <p:sldId id="279" r:id="rId56"/>
    <p:sldId id="280" r:id="rId57"/>
    <p:sldId id="448" r:id="rId58"/>
    <p:sldId id="341" r:id="rId59"/>
    <p:sldId id="428" r:id="rId60"/>
    <p:sldId id="462" r:id="rId61"/>
    <p:sldId id="460" r:id="rId62"/>
    <p:sldId id="461" r:id="rId63"/>
    <p:sldId id="346" r:id="rId64"/>
    <p:sldId id="361" r:id="rId65"/>
    <p:sldId id="362" r:id="rId66"/>
    <p:sldId id="360" r:id="rId67"/>
    <p:sldId id="363" r:id="rId68"/>
    <p:sldId id="451" r:id="rId69"/>
    <p:sldId id="387" r:id="rId70"/>
    <p:sldId id="388" r:id="rId71"/>
    <p:sldId id="440" r:id="rId72"/>
    <p:sldId id="389" r:id="rId73"/>
    <p:sldId id="343" r:id="rId74"/>
    <p:sldId id="452" r:id="rId75"/>
    <p:sldId id="342" r:id="rId76"/>
    <p:sldId id="282" r:id="rId77"/>
    <p:sldId id="347" r:id="rId78"/>
    <p:sldId id="370" r:id="rId79"/>
    <p:sldId id="371" r:id="rId80"/>
    <p:sldId id="372" r:id="rId81"/>
    <p:sldId id="373" r:id="rId82"/>
    <p:sldId id="374" r:id="rId83"/>
    <p:sldId id="375" r:id="rId84"/>
    <p:sldId id="376" r:id="rId85"/>
    <p:sldId id="345" r:id="rId86"/>
    <p:sldId id="455" r:id="rId87"/>
    <p:sldId id="283" r:id="rId88"/>
    <p:sldId id="284" r:id="rId89"/>
    <p:sldId id="285" r:id="rId90"/>
    <p:sldId id="286" r:id="rId91"/>
    <p:sldId id="288" r:id="rId92"/>
    <p:sldId id="289" r:id="rId93"/>
    <p:sldId id="290" r:id="rId94"/>
    <p:sldId id="291" r:id="rId95"/>
    <p:sldId id="402" r:id="rId96"/>
    <p:sldId id="457" r:id="rId97"/>
    <p:sldId id="464" r:id="rId98"/>
    <p:sldId id="401" r:id="rId99"/>
    <p:sldId id="405" r:id="rId100"/>
    <p:sldId id="403" r:id="rId101"/>
    <p:sldId id="404" r:id="rId102"/>
    <p:sldId id="411"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762C0B9-EB81-604A-BD6F-D8BBF605B1A3}">
          <p14:sldIdLst>
            <p14:sldId id="257"/>
            <p14:sldId id="397"/>
            <p14:sldId id="259"/>
            <p14:sldId id="258"/>
            <p14:sldId id="410"/>
            <p14:sldId id="300"/>
            <p14:sldId id="396"/>
            <p14:sldId id="327"/>
            <p14:sldId id="398"/>
            <p14:sldId id="399"/>
          </p14:sldIdLst>
        </p14:section>
        <p14:section name="ATI" id="{F42C2DA6-BC13-4A45-A90F-6F89BE35930A}">
          <p14:sldIdLst>
            <p14:sldId id="446"/>
            <p14:sldId id="379"/>
            <p14:sldId id="430"/>
            <p14:sldId id="436"/>
            <p14:sldId id="434"/>
            <p14:sldId id="412"/>
            <p14:sldId id="413"/>
            <p14:sldId id="439"/>
            <p14:sldId id="429"/>
            <p14:sldId id="438"/>
            <p14:sldId id="420"/>
            <p14:sldId id="419"/>
            <p14:sldId id="382"/>
            <p14:sldId id="381"/>
            <p14:sldId id="386"/>
            <p14:sldId id="441"/>
            <p14:sldId id="444"/>
            <p14:sldId id="385"/>
            <p14:sldId id="435"/>
          </p14:sldIdLst>
        </p14:section>
        <p14:section name="PEI" id="{7748A749-9324-1C46-9B36-B8A994F09142}">
          <p14:sldIdLst>
            <p14:sldId id="293"/>
            <p14:sldId id="400"/>
            <p14:sldId id="414"/>
            <p14:sldId id="416"/>
            <p14:sldId id="418"/>
            <p14:sldId id="295"/>
            <p14:sldId id="296"/>
            <p14:sldId id="297"/>
            <p14:sldId id="298"/>
            <p14:sldId id="299"/>
          </p14:sldIdLst>
        </p14:section>
        <p14:section name="Shock Waves" id="{5B1D6A7B-A5F5-6D44-853D-427D42CD2A98}">
          <p14:sldIdLst>
            <p14:sldId id="338"/>
            <p14:sldId id="336"/>
            <p14:sldId id="364"/>
            <p14:sldId id="266"/>
            <p14:sldId id="354"/>
            <p14:sldId id="267"/>
            <p14:sldId id="454"/>
            <p14:sldId id="270"/>
            <p14:sldId id="365"/>
          </p14:sldIdLst>
        </p14:section>
        <p14:section name="Future" id="{6B08CE02-6197-7B4B-A4A9-54CCFCB0E61B}">
          <p14:sldIdLst>
            <p14:sldId id="458"/>
            <p14:sldId id="450"/>
            <p14:sldId id="463"/>
            <p14:sldId id="442"/>
            <p14:sldId id="348"/>
            <p14:sldId id="369"/>
          </p14:sldIdLst>
        </p14:section>
        <p14:section name="Conclusion" id="{2BDB584B-D012-7B4F-A79B-970A86553415}">
          <p14:sldIdLst>
            <p14:sldId id="279"/>
            <p14:sldId id="280"/>
            <p14:sldId id="448"/>
            <p14:sldId id="341"/>
            <p14:sldId id="428"/>
            <p14:sldId id="462"/>
          </p14:sldIdLst>
        </p14:section>
        <p14:section name="_______" id="{67E6CE82-2C99-F542-812E-38A52161E0FB}">
          <p14:sldIdLst/>
        </p14:section>
        <p14:section name="Backup Slides" id="{6300576D-05A1-4540-BCCC-78BE51A69995}">
          <p14:sldIdLst>
            <p14:sldId id="460"/>
            <p14:sldId id="461"/>
            <p14:sldId id="346"/>
            <p14:sldId id="361"/>
            <p14:sldId id="362"/>
            <p14:sldId id="360"/>
            <p14:sldId id="363"/>
            <p14:sldId id="451"/>
            <p14:sldId id="387"/>
            <p14:sldId id="388"/>
            <p14:sldId id="440"/>
            <p14:sldId id="389"/>
            <p14:sldId id="343"/>
            <p14:sldId id="452"/>
            <p14:sldId id="342"/>
            <p14:sldId id="282"/>
            <p14:sldId id="347"/>
            <p14:sldId id="370"/>
            <p14:sldId id="371"/>
            <p14:sldId id="372"/>
            <p14:sldId id="373"/>
            <p14:sldId id="374"/>
            <p14:sldId id="375"/>
            <p14:sldId id="376"/>
            <p14:sldId id="345"/>
            <p14:sldId id="455"/>
            <p14:sldId id="283"/>
            <p14:sldId id="284"/>
            <p14:sldId id="285"/>
            <p14:sldId id="286"/>
            <p14:sldId id="288"/>
            <p14:sldId id="289"/>
            <p14:sldId id="290"/>
            <p14:sldId id="291"/>
            <p14:sldId id="402"/>
            <p14:sldId id="457"/>
            <p14:sldId id="464"/>
            <p14:sldId id="401"/>
            <p14:sldId id="405"/>
            <p14:sldId id="403"/>
            <p14:sldId id="404"/>
            <p14:sldId id="41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88EFF"/>
    <a:srgbClr val="FA00FF"/>
    <a:srgbClr val="00F8F8"/>
    <a:srgbClr val="2CF8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69" autoAdjust="0"/>
    <p:restoredTop sz="91437" autoAdjust="0"/>
  </p:normalViewPr>
  <p:slideViewPr>
    <p:cSldViewPr snapToGrid="0" snapToObjects="1">
      <p:cViewPr varScale="1">
        <p:scale>
          <a:sx n="112" d="100"/>
          <a:sy n="112" d="100"/>
        </p:scale>
        <p:origin x="-162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35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handoutMaster" Target="handoutMasters/handoutMaster1.xml"/><Relationship Id="rId106" Type="http://schemas.openxmlformats.org/officeDocument/2006/relationships/printerSettings" Target="printerSettings/printerSettings1.bin"/><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EEEBCA-B825-C94A-919A-203474CF3E22}" type="datetimeFigureOut">
              <a:rPr lang="en-US" smtClean="0"/>
              <a:t>14-12-07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4F690-5AFD-2744-9279-49889BF76F0F}" type="slidenum">
              <a:rPr lang="en-US" smtClean="0"/>
              <a:t>‹#›</a:t>
            </a:fld>
            <a:endParaRPr lang="en-US"/>
          </a:p>
        </p:txBody>
      </p:sp>
    </p:spTree>
    <p:extLst>
      <p:ext uri="{BB962C8B-B14F-4D97-AF65-F5344CB8AC3E}">
        <p14:creationId xmlns:p14="http://schemas.microsoft.com/office/powerpoint/2010/main" val="3897840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243285-69E5-0D4B-960E-2A54A5DB674E}" type="datetimeFigureOut">
              <a:rPr lang="en-US" smtClean="0"/>
              <a:t>14-12-07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350290-2CE2-104A-B374-44C2B910C977}" type="slidenum">
              <a:rPr lang="en-US" smtClean="0"/>
              <a:t>‹#›</a:t>
            </a:fld>
            <a:endParaRPr lang="en-US"/>
          </a:p>
        </p:txBody>
      </p:sp>
    </p:spTree>
    <p:extLst>
      <p:ext uri="{BB962C8B-B14F-4D97-AF65-F5344CB8AC3E}">
        <p14:creationId xmlns:p14="http://schemas.microsoft.com/office/powerpoint/2010/main" val="125072480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smtClean="0"/>
              <a:t>Good afternoon, and thank you all for coming to my talk. My name is Daniel Hickstein and I have spent the last few years working in the </a:t>
            </a:r>
            <a:r>
              <a:rPr lang="en-US" sz="1400" baseline="0" dirty="0" err="1" smtClean="0"/>
              <a:t>Kapteyn</a:t>
            </a:r>
            <a:r>
              <a:rPr lang="en-US" sz="1400" baseline="0" dirty="0" smtClean="0"/>
              <a:t>–</a:t>
            </a:r>
            <a:r>
              <a:rPr lang="en-US" sz="1400" baseline="0" dirty="0" err="1" smtClean="0"/>
              <a:t>Murnane</a:t>
            </a:r>
            <a:r>
              <a:rPr lang="en-US" sz="1400" baseline="0" dirty="0" smtClean="0"/>
              <a:t> group here at JILA. Today, I will be presenting my thesis research, which is titled: “Photoelectron and photoion spectroscopy of atoms, nanoparticles, and </a:t>
            </a:r>
            <a:r>
              <a:rPr lang="en-US" sz="1400" baseline="0" dirty="0" err="1" smtClean="0"/>
              <a:t>nanoplasmas</a:t>
            </a:r>
            <a:r>
              <a:rPr lang="en-US" sz="1400" baseline="0" dirty="0" smtClean="0"/>
              <a:t> irradiated with strong femtosecond laser pulses.” </a:t>
            </a:r>
          </a:p>
          <a:p>
            <a:endParaRPr lang="en-US" sz="1400" baseline="0" dirty="0" smtClean="0"/>
          </a:p>
          <a:p>
            <a:r>
              <a:rPr lang="en-US" sz="1400" baseline="0" dirty="0" smtClean="0"/>
              <a:t>That is a fairly long and confusing title, but, it is actually summarized by this image shown here.</a:t>
            </a:r>
          </a:p>
        </p:txBody>
      </p:sp>
      <p:sp>
        <p:nvSpPr>
          <p:cNvPr id="4" name="Slide Number Placeholder 3"/>
          <p:cNvSpPr>
            <a:spLocks noGrp="1"/>
          </p:cNvSpPr>
          <p:nvPr>
            <p:ph type="sldNum" sz="quarter" idx="10"/>
          </p:nvPr>
        </p:nvSpPr>
        <p:spPr/>
        <p:txBody>
          <a:bodyPr/>
          <a:lstStyle/>
          <a:p>
            <a:fld id="{D52D39E0-FE12-EB4A-B00A-4161B1FF2AA5}" type="slidenum">
              <a:rPr lang="en-US" smtClean="0"/>
              <a:t>1</a:t>
            </a:fld>
            <a:endParaRPr lang="en-US"/>
          </a:p>
        </p:txBody>
      </p:sp>
    </p:spTree>
    <p:extLst>
      <p:ext uri="{BB962C8B-B14F-4D97-AF65-F5344CB8AC3E}">
        <p14:creationId xmlns:p14="http://schemas.microsoft.com/office/powerpoint/2010/main" val="3669793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part of the introduction is to answer the question of why we wanted to use a photoelectron and photoion spectroscopy to study these systems.</a:t>
            </a:r>
          </a:p>
          <a:p>
            <a:endParaRPr lang="en-US" baseline="0" dirty="0" smtClean="0"/>
          </a:p>
          <a:p>
            <a:r>
              <a:rPr lang="en-US" baseline="0" dirty="0" smtClean="0"/>
              <a:t>In the case of studying atoms, we wanted to use photoelectron spectroscopy, because it is field driven electrons that are responsible for this process of high-harmonic generation, and so if we can understand the motions of the electrons, we can gain insight into the high-harmonic generation process. </a:t>
            </a:r>
          </a:p>
          <a:p>
            <a:endParaRPr lang="en-US" baseline="0" dirty="0" smtClean="0"/>
          </a:p>
          <a:p>
            <a:r>
              <a:rPr lang="en-US" baseline="0" dirty="0" smtClean="0"/>
              <a:t>In the case of nanoparticles and </a:t>
            </a:r>
            <a:r>
              <a:rPr lang="en-US" baseline="0" dirty="0" err="1" smtClean="0"/>
              <a:t>nanoplasmas</a:t>
            </a:r>
            <a:r>
              <a:rPr lang="en-US" baseline="0" dirty="0" smtClean="0"/>
              <a:t>, we used photoion spectroscopy because it gave us the unusual ability to clearly observe individual nanoparticles and </a:t>
            </a:r>
            <a:r>
              <a:rPr lang="en-US" baseline="0" dirty="0" err="1" smtClean="0"/>
              <a:t>nanoplasmas</a:t>
            </a:r>
            <a:r>
              <a:rPr lang="en-US" baseline="0" dirty="0" smtClean="0"/>
              <a:t>. Typically, experiments are conducted on many nanoparticles or </a:t>
            </a:r>
            <a:r>
              <a:rPr lang="en-US" baseline="0" dirty="0" err="1" smtClean="0"/>
              <a:t>nanoplasmas</a:t>
            </a:r>
            <a:r>
              <a:rPr lang="en-US" baseline="0" dirty="0" smtClean="0"/>
              <a:t> at once, but our experiments have the ability to probe a single nanoparticle or </a:t>
            </a:r>
            <a:r>
              <a:rPr lang="en-US" baseline="0" dirty="0" err="1" smtClean="0"/>
              <a:t>nanoplasma</a:t>
            </a:r>
            <a:r>
              <a:rPr lang="en-US" baseline="0" dirty="0" smtClean="0"/>
              <a:t> at a time.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10</a:t>
            </a:fld>
            <a:endParaRPr lang="en-US"/>
          </a:p>
        </p:txBody>
      </p:sp>
    </p:spTree>
    <p:extLst>
      <p:ext uri="{BB962C8B-B14F-4D97-AF65-F5344CB8AC3E}">
        <p14:creationId xmlns:p14="http://schemas.microsoft.com/office/powerpoint/2010/main" val="1676284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we move on to the studies, first one about strong-field ionization of atomic xenon. The next about understand the localized laser ablation of nanoparticles. The third is about making the first observation of shock waves in nanoscale plasmas.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11</a:t>
            </a:fld>
            <a:endParaRPr lang="en-US"/>
          </a:p>
        </p:txBody>
      </p:sp>
    </p:spTree>
    <p:extLst>
      <p:ext uri="{BB962C8B-B14F-4D97-AF65-F5344CB8AC3E}">
        <p14:creationId xmlns:p14="http://schemas.microsoft.com/office/powerpoint/2010/main" val="410647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study</a:t>
            </a:r>
            <a:r>
              <a:rPr lang="en-US" baseline="0" dirty="0" smtClean="0"/>
              <a:t> number 1, where we look at atoms. It is based on a 2012 article published in Physical Review Letters. Specifically, we want to look at the dynamics of electrons that are ripped from these atoms by a strong laser field and shaken around in the continuum. As you can see from this illustration of the simulations results, this produces some very complicated and beautiful structures in the photoelectron distributions.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12</a:t>
            </a:fld>
            <a:endParaRPr lang="en-US"/>
          </a:p>
        </p:txBody>
      </p:sp>
    </p:spTree>
    <p:extLst>
      <p:ext uri="{BB962C8B-B14F-4D97-AF65-F5344CB8AC3E}">
        <p14:creationId xmlns:p14="http://schemas.microsoft.com/office/powerpoint/2010/main" val="52275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as I mentioned before, we are interested in studying atoms in strong laser fields, because the process of high harmonic generation takes place in atomic gases exposed to strong laser fields. So, let</a:t>
            </a:r>
            <a:r>
              <a:rPr lang="fr-FR" baseline="0" dirty="0" smtClean="0"/>
              <a:t>’</a:t>
            </a:r>
            <a:r>
              <a:rPr lang="en-US" baseline="0" dirty="0" smtClean="0"/>
              <a:t>s talk a little bit about high-harmonic generation. The spectrum of the light that is generated by the HHG process looks like a series of peaks, with the spacing between the peaks being given by two times the photon energy of the driving laser. </a:t>
            </a:r>
          </a:p>
          <a:p>
            <a:endParaRPr lang="en-US" baseline="0" dirty="0" smtClean="0"/>
          </a:p>
          <a:p>
            <a:r>
              <a:rPr lang="en-US" baseline="0" dirty="0" smtClean="0"/>
              <a:t>So, the process corresponds to the conversion of many infrared photons from the driving laser to create each high energy photon of extreme ultraviolet or soft x-ray light.</a:t>
            </a:r>
            <a:r>
              <a:rPr lang="en-US" b="1" baseline="0" dirty="0" smtClean="0"/>
              <a:t> And this seems really crazy, because in nature, you never really absorb more than one photon at a time. In contrast, our group regularly observes the absorption of dozens of photons and our record is something like 4000. And one way to think about this, is that with a traditional light sources, the photons are very spread out, and you would never find more than one photon near an atom at a given time.</a:t>
            </a:r>
          </a:p>
          <a:p>
            <a:endParaRPr lang="en-US" baseline="0" dirty="0" smtClean="0"/>
          </a:p>
          <a:p>
            <a:r>
              <a:rPr lang="en-US" baseline="0" dirty="0" smtClean="0"/>
              <a:t>When you have a femtosecond pulse, you have taken those photons and pressed them into a tiny light pancake that has an incredibly high photon density. This enables crazy things to happen, like the simultaneous absorption of 100s of photons. </a:t>
            </a:r>
          </a:p>
        </p:txBody>
      </p:sp>
      <p:sp>
        <p:nvSpPr>
          <p:cNvPr id="4" name="Slide Number Placeholder 3"/>
          <p:cNvSpPr>
            <a:spLocks noGrp="1"/>
          </p:cNvSpPr>
          <p:nvPr>
            <p:ph type="sldNum" sz="quarter" idx="10"/>
          </p:nvPr>
        </p:nvSpPr>
        <p:spPr/>
        <p:txBody>
          <a:bodyPr/>
          <a:lstStyle/>
          <a:p>
            <a:fld id="{8F350290-2CE2-104A-B374-44C2B910C977}" type="slidenum">
              <a:rPr lang="en-US" smtClean="0"/>
              <a:t>13</a:t>
            </a:fld>
            <a:endParaRPr lang="en-US"/>
          </a:p>
        </p:txBody>
      </p:sp>
    </p:spTree>
    <p:extLst>
      <p:ext uri="{BB962C8B-B14F-4D97-AF65-F5344CB8AC3E}">
        <p14:creationId xmlns:p14="http://schemas.microsoft.com/office/powerpoint/2010/main" val="1982337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a:t>
            </a:r>
            <a:r>
              <a:rPr lang="en-US" baseline="0" dirty="0" smtClean="0"/>
              <a:t> how does this process of high-harmonic generation actually work? The most honest answer is: “It’s complicated”. But, if you don’t mind making approximations, here is the model that we use to predict most, but not all, characteristics of high harmonic generation. It’s called the three step model. And I think that it’s almost like a fairy tale.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start off with the electron, living happily in the Coulomb potential. Oh no, but what is this, the laser field is so strong that it’s distorting the Coulomb potential, leaving only a thin barrier, though which the electron can tunnel through. So the electron tunnels out and starts rolling down this hill, away from its home.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then there is a predictable twist: the laser field changes direction, and starts the push the electron back towards the Coulomb potential, picking up speed, going faster and faster.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Finally, the electron smashes back into the atom and releases its kinetic energy in the form of a high-energy photon.</a:t>
            </a:r>
          </a:p>
        </p:txBody>
      </p:sp>
      <p:sp>
        <p:nvSpPr>
          <p:cNvPr id="4" name="Slide Number Placeholder 3"/>
          <p:cNvSpPr>
            <a:spLocks noGrp="1"/>
          </p:cNvSpPr>
          <p:nvPr>
            <p:ph type="sldNum" sz="quarter" idx="10"/>
          </p:nvPr>
        </p:nvSpPr>
        <p:spPr/>
        <p:txBody>
          <a:bodyPr/>
          <a:lstStyle/>
          <a:p>
            <a:fld id="{8F350290-2CE2-104A-B374-44C2B910C977}" type="slidenum">
              <a:rPr lang="en-US" smtClean="0"/>
              <a:t>14</a:t>
            </a:fld>
            <a:endParaRPr lang="en-US"/>
          </a:p>
        </p:txBody>
      </p:sp>
    </p:spTree>
    <p:extLst>
      <p:ext uri="{BB962C8B-B14F-4D97-AF65-F5344CB8AC3E}">
        <p14:creationId xmlns:p14="http://schemas.microsoft.com/office/powerpoint/2010/main" val="17859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not all of the electrons that tunnel ionize will end up recombining with the ion. As I’ve shown here, the electrons can tunnel ionize, be accelerated in the laser field, and either completely miss the ion (as shown in orange) or just scatter off the ion without recombining. </a:t>
            </a:r>
          </a:p>
          <a:p>
            <a:endParaRPr lang="en-US" baseline="0" dirty="0" smtClean="0"/>
          </a:p>
          <a:p>
            <a:r>
              <a:rPr lang="en-US" baseline="0" dirty="0" smtClean="0"/>
              <a:t>This process is called strong field ionization. And, since it shares the first two steps with the HHG process, if we study strong-field ionization, this can help us to understand the process of High Harmonic generation.</a:t>
            </a:r>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15</a:t>
            </a:fld>
            <a:endParaRPr lang="en-US"/>
          </a:p>
        </p:txBody>
      </p:sp>
    </p:spTree>
    <p:extLst>
      <p:ext uri="{BB962C8B-B14F-4D97-AF65-F5344CB8AC3E}">
        <p14:creationId xmlns:p14="http://schemas.microsoft.com/office/powerpoint/2010/main" val="415231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are going to use photoelectron</a:t>
            </a:r>
            <a:r>
              <a:rPr lang="en-US" baseline="0" dirty="0" smtClean="0"/>
              <a:t> imaging spectroscopy to look at the strong-field ionization from atomic xenon. </a:t>
            </a:r>
          </a:p>
          <a:p>
            <a:endParaRPr lang="en-US" baseline="0" dirty="0" smtClean="0"/>
          </a:p>
          <a:p>
            <a:r>
              <a:rPr lang="en-US" baseline="0" dirty="0" smtClean="0"/>
              <a:t>What we are going to do is start with a sample of atoms (or a nanoparticle, as I will talk about later). </a:t>
            </a:r>
          </a:p>
          <a:p>
            <a:endParaRPr lang="en-US" baseline="0" dirty="0" smtClean="0"/>
          </a:p>
          <a:p>
            <a:r>
              <a:rPr lang="en-US" baseline="0" dirty="0" smtClean="0"/>
              <a:t>The the laser pulse comes and hits the sample, kicking off electrons (or ions, but in this section I will be talking about electrons). These electrons can whiz off in all directions. The spectrometer has a detector on one side. An electric field pushed the electrons (or ions, depending on the polarity of the field) towards the detector.</a:t>
            </a:r>
          </a:p>
          <a:p>
            <a:endParaRPr lang="en-US" baseline="0" dirty="0" smtClean="0"/>
          </a:p>
          <a:p>
            <a:r>
              <a:rPr lang="en-US" baseline="0" dirty="0" smtClean="0"/>
              <a:t>The result is that the detector records a 2D projection of the full 3D momentum distribution of the electrons or ions.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16</a:t>
            </a:fld>
            <a:endParaRPr lang="en-US"/>
          </a:p>
        </p:txBody>
      </p:sp>
    </p:spTree>
    <p:extLst>
      <p:ext uri="{BB962C8B-B14F-4D97-AF65-F5344CB8AC3E}">
        <p14:creationId xmlns:p14="http://schemas.microsoft.com/office/powerpoint/2010/main" val="947458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illustration of what the apparatus looks like on the</a:t>
            </a:r>
            <a:r>
              <a:rPr lang="en-US" baseline="0" dirty="0" smtClean="0"/>
              <a:t> inside. Three electrodes are used to generate a static electric field which pushes the electrons onto the detector. And this geometry of the electrodes actually does something very special. As you can see here, the laser is fairly large, so we can create electrons throughout a large volume. This lens arrangement pushes the electrons in just such a way so that if two electrons have the same velocity, they arrive at the exact same point on the detector regardless of their initial momentum. This is why we call the device a velocity map imaging spectrometer, because it is only the velocity of the particle, not the initial position, that is mapped to the detector.</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17</a:t>
            </a:fld>
            <a:endParaRPr lang="en-US"/>
          </a:p>
        </p:txBody>
      </p:sp>
    </p:spTree>
    <p:extLst>
      <p:ext uri="{BB962C8B-B14F-4D97-AF65-F5344CB8AC3E}">
        <p14:creationId xmlns:p14="http://schemas.microsoft.com/office/powerpoint/2010/main" val="1216002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the apparatus looks like from the outside. It is about 1 meter long and consists of two differentially pumped vacuum chambers. Since this is a special occasion, let’s cut the chamber is half and see what is happening inside. As you can see, the nanoparticles emerge from the aerodynamic lens and pass into the VMI spectrometer. The laser creates a plasma from a single nanoparticle and the positive ions are pushed towards the detector.</a:t>
            </a:r>
          </a:p>
        </p:txBody>
      </p:sp>
      <p:sp>
        <p:nvSpPr>
          <p:cNvPr id="4" name="Slide Number Placeholder 3"/>
          <p:cNvSpPr>
            <a:spLocks noGrp="1"/>
          </p:cNvSpPr>
          <p:nvPr>
            <p:ph type="sldNum" sz="quarter" idx="10"/>
          </p:nvPr>
        </p:nvSpPr>
        <p:spPr/>
        <p:txBody>
          <a:bodyPr/>
          <a:lstStyle/>
          <a:p>
            <a:fld id="{D52D39E0-FE12-EB4A-B00A-4161B1FF2AA5}" type="slidenum">
              <a:rPr lang="en-US" smtClean="0"/>
              <a:t>18</a:t>
            </a:fld>
            <a:endParaRPr lang="en-US"/>
          </a:p>
        </p:txBody>
      </p:sp>
    </p:spTree>
    <p:extLst>
      <p:ext uri="{BB962C8B-B14F-4D97-AF65-F5344CB8AC3E}">
        <p14:creationId xmlns:p14="http://schemas.microsoft.com/office/powerpoint/2010/main" val="396311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are just using an</a:t>
            </a:r>
            <a:r>
              <a:rPr lang="en-US" baseline="0" dirty="0" smtClean="0"/>
              <a:t> electric field to squash the electrons onto the detector, we get a 2D projection of the 3D momentum distribution. This tends to blur the features that we want to look at. What we really want is the 3D momentum distribution. In most VMI experiments, the photoelectron distribution is cylindrically symmetric about the laser polarization axis. Because of this symmetry, we can use the Abel transform to obtain the 3D distribution from the 2D projection.</a:t>
            </a:r>
          </a:p>
          <a:p>
            <a:endParaRPr lang="en-US" baseline="0" dirty="0" smtClean="0"/>
          </a:p>
          <a:p>
            <a:r>
              <a:rPr lang="en-US" baseline="0" dirty="0" smtClean="0"/>
              <a:t>And this is what the photoelectron angular distributions looks like from the strong-field ionization of nitrogen at 800 nm.</a:t>
            </a:r>
          </a:p>
        </p:txBody>
      </p:sp>
      <p:sp>
        <p:nvSpPr>
          <p:cNvPr id="4" name="Slide Number Placeholder 3"/>
          <p:cNvSpPr>
            <a:spLocks noGrp="1"/>
          </p:cNvSpPr>
          <p:nvPr>
            <p:ph type="sldNum" sz="quarter" idx="10"/>
          </p:nvPr>
        </p:nvSpPr>
        <p:spPr/>
        <p:txBody>
          <a:bodyPr/>
          <a:lstStyle/>
          <a:p>
            <a:fld id="{8F350290-2CE2-104A-B374-44C2B910C977}" type="slidenum">
              <a:rPr lang="en-US" smtClean="0"/>
              <a:t>19</a:t>
            </a:fld>
            <a:endParaRPr lang="en-US"/>
          </a:p>
        </p:txBody>
      </p:sp>
    </p:spTree>
    <p:extLst>
      <p:ext uri="{BB962C8B-B14F-4D97-AF65-F5344CB8AC3E}">
        <p14:creationId xmlns:p14="http://schemas.microsoft.com/office/powerpoint/2010/main" val="361425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smtClean="0"/>
              <a:t>Here  is a stream of nanoparticles, and they are being hit with this femtosecond laser. The nanoparticles are ejecting electrons and ions, which are being collected by this spectrometer here, which is making a map of the momentum of the electrons or ions. </a:t>
            </a:r>
          </a:p>
          <a:p>
            <a:endParaRPr lang="en-US" sz="14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But, you are probably still asking yourself, why do we want to study any of this. Why use these “femtosecond lasers”, why study atoms, nanoparticles, and </a:t>
            </a:r>
            <a:r>
              <a:rPr lang="en-US" sz="1400" baseline="0" dirty="0" err="1" smtClean="0"/>
              <a:t>nanoplasmas</a:t>
            </a:r>
            <a:r>
              <a:rPr lang="en-US" sz="1400" baseline="0" dirty="0" smtClean="0"/>
              <a:t>. And why are you using this photoelectron spectroscopy thing.</a:t>
            </a:r>
            <a:endParaRPr lang="en-US" sz="1400" dirty="0" smtClean="0"/>
          </a:p>
          <a:p>
            <a:endParaRPr lang="en-US" sz="1400"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2</a:t>
            </a:fld>
            <a:endParaRPr lang="en-US"/>
          </a:p>
        </p:txBody>
      </p:sp>
    </p:spTree>
    <p:extLst>
      <p:ext uri="{BB962C8B-B14F-4D97-AF65-F5344CB8AC3E}">
        <p14:creationId xmlns:p14="http://schemas.microsoft.com/office/powerpoint/2010/main" val="3669793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people have looked at the strong-field ionization from atomic gases before. What makes our experiment different from the rest is that we use a broad range of different wavelengths, which allows us to see how the physics changes as a function of wavelength. This is a knob that previous studies were not able to turn. The reason this had not been done before is that it’s reasonably difficult. We cannot just turn a knob and tune our laser across a broad range of wavelengths, we need to implement complicated frequency conversion steps using nonlinear optics. And this means that we needed to start with a fairly powerful femtosecond laser. </a:t>
            </a:r>
          </a:p>
          <a:p>
            <a:endParaRPr lang="en-US" baseline="0" dirty="0" smtClean="0"/>
          </a:p>
          <a:p>
            <a:r>
              <a:rPr lang="en-US" baseline="0" dirty="0" smtClean="0"/>
              <a:t>The 800 nm light is easy, because that is the direct output of the Ti:sapphire laser system. The second harmonic at 400 nm is also pretty easy, because all you need to do is stick a beta barium borate or BBO crystal into the beam and produce 400 nm light. </a:t>
            </a:r>
          </a:p>
          <a:p>
            <a:endParaRPr lang="en-US" baseline="0" dirty="0" smtClean="0"/>
          </a:p>
          <a:p>
            <a:r>
              <a:rPr lang="en-US" baseline="0" dirty="0" smtClean="0"/>
              <a:t>The 267 nm light is a little more difficult, because you need to produce 400 using a BBO crystal, use a half waveplate to correct the polarization, a calcite plate to set the appropriate time delay, and then generate the third harmonic in a second BBO crystal through sum frequency generation.</a:t>
            </a:r>
          </a:p>
          <a:p>
            <a:endParaRPr lang="en-US" baseline="0" dirty="0" smtClean="0"/>
          </a:p>
          <a:p>
            <a:r>
              <a:rPr lang="en-US" baseline="0" dirty="0" smtClean="0"/>
              <a:t>The 1300 and 2000 nm wavelengths are the most difficult to generate. To make these, we use a three-stage optical parametric amplifier. As far as I am concerned, this is just a black box that magically makes mid-infrared wavelengths, but if you are interested in how it works, </a:t>
            </a:r>
            <a:r>
              <a:rPr lang="en-US" baseline="0" dirty="0" err="1" smtClean="0"/>
              <a:t>Tingting</a:t>
            </a:r>
            <a:r>
              <a:rPr lang="en-US" baseline="0" dirty="0" smtClean="0"/>
              <a:t> can tell you all about it. </a:t>
            </a:r>
          </a:p>
          <a:p>
            <a:endParaRPr lang="en-US" baseline="0" dirty="0" smtClean="0"/>
          </a:p>
        </p:txBody>
      </p:sp>
      <p:sp>
        <p:nvSpPr>
          <p:cNvPr id="4" name="Slide Number Placeholder 3"/>
          <p:cNvSpPr>
            <a:spLocks noGrp="1"/>
          </p:cNvSpPr>
          <p:nvPr>
            <p:ph type="sldNum" sz="quarter" idx="10"/>
          </p:nvPr>
        </p:nvSpPr>
        <p:spPr/>
        <p:txBody>
          <a:bodyPr/>
          <a:lstStyle/>
          <a:p>
            <a:fld id="{8F350290-2CE2-104A-B374-44C2B910C977}" type="slidenum">
              <a:rPr lang="en-US" smtClean="0"/>
              <a:t>20</a:t>
            </a:fld>
            <a:endParaRPr lang="en-US"/>
          </a:p>
        </p:txBody>
      </p:sp>
    </p:spTree>
    <p:extLst>
      <p:ext uri="{BB962C8B-B14F-4D97-AF65-F5344CB8AC3E}">
        <p14:creationId xmlns:p14="http://schemas.microsoft.com/office/powerpoint/2010/main" val="152524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 is what the photoelectron spectra look like under strong-field ionization using these different driving laser wavelengths. One of the first things that we notice are that some of these spectra have very sharp rings. These first ring corresponds to enough photons to give the electron enough energy to overcome the ionization potential of the atom. The outer rings correspond to the absorption of photons over the ionization potential. This process is called above-threshold ionization.</a:t>
            </a:r>
          </a:p>
          <a:p>
            <a:endParaRPr lang="en-US" baseline="0" dirty="0" smtClean="0"/>
          </a:p>
          <a:p>
            <a:r>
              <a:rPr lang="en-US" baseline="0" dirty="0" smtClean="0"/>
              <a:t>As we make the wavelength longer, we notice that the rings disappear, and the electron distribution becomes more elongated. And this is due to the fact that on the left, we have a high </a:t>
            </a:r>
            <a:r>
              <a:rPr lang="en-US" baseline="0" dirty="0" err="1" smtClean="0"/>
              <a:t>keldysh</a:t>
            </a:r>
            <a:r>
              <a:rPr lang="en-US" baseline="0" dirty="0" smtClean="0"/>
              <a:t> parameter, which means that we are will into the </a:t>
            </a:r>
            <a:r>
              <a:rPr lang="en-US" baseline="0" dirty="0" err="1" smtClean="0"/>
              <a:t>multiphoton</a:t>
            </a:r>
            <a:r>
              <a:rPr lang="en-US" baseline="0" dirty="0" smtClean="0"/>
              <a:t> regime, while on the right we have a low </a:t>
            </a:r>
            <a:r>
              <a:rPr lang="en-US" baseline="0" dirty="0" err="1" smtClean="0"/>
              <a:t>keldysh</a:t>
            </a:r>
            <a:r>
              <a:rPr lang="en-US" baseline="0" dirty="0" smtClean="0"/>
              <a:t> parameter, indicating that we are in the tunneling regime.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The other interesting things that we see are these pronounced side-lobe structures for the 800, 1300 and 2000 nm spectra. </a:t>
            </a:r>
            <a:endParaRPr lang="en-US" b="1" dirty="0" smtClean="0"/>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21</a:t>
            </a:fld>
            <a:endParaRPr lang="en-US"/>
          </a:p>
        </p:txBody>
      </p:sp>
    </p:spTree>
    <p:extLst>
      <p:ext uri="{BB962C8B-B14F-4D97-AF65-F5344CB8AC3E}">
        <p14:creationId xmlns:p14="http://schemas.microsoft.com/office/powerpoint/2010/main" val="3529571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called these the “spider</a:t>
            </a:r>
            <a:r>
              <a:rPr lang="en-US" baseline="0" dirty="0" smtClean="0"/>
              <a:t> structures” because they reminded us of the body and legs of a spider. If we look closely, we also see that there are these smaller structures that occur at very low energies. We called these the inner spider structures, and these had never been observed before.  </a:t>
            </a:r>
          </a:p>
          <a:p>
            <a:endParaRPr lang="en-US" baseline="0" dirty="0" smtClean="0"/>
          </a:p>
          <a:p>
            <a:r>
              <a:rPr lang="en-US" baseline="0" dirty="0" smtClean="0"/>
              <a:t>So, let me skip ahead a little bit and tell you what is causing these structures, and then I’ll explain how we figured this out. </a:t>
            </a:r>
          </a:p>
          <a:p>
            <a:endParaRPr lang="en-US" baseline="0" dirty="0" smtClean="0"/>
          </a:p>
          <a:p>
            <a:r>
              <a:rPr lang="en-US" baseline="0" dirty="0" smtClean="0"/>
              <a:t>This figure is a little bit complicated, but the idea here is really simple. The electrons are tunnel ionized by the laser field and propagate in the laser field just like in HHG. Then, just like in HHG, the electrons are driven back to the ion by the laser field. At this point, the electron </a:t>
            </a:r>
            <a:r>
              <a:rPr lang="en-US" baseline="0" dirty="0" err="1" smtClean="0"/>
              <a:t>wavepacket</a:t>
            </a:r>
            <a:r>
              <a:rPr lang="en-US" baseline="0" dirty="0" smtClean="0"/>
              <a:t> from scatter from the ion. Just like a ocean wave hitting a rock, the scattered wave interferes with the </a:t>
            </a:r>
            <a:r>
              <a:rPr lang="en-US" baseline="0" dirty="0" err="1" smtClean="0"/>
              <a:t>unscattered</a:t>
            </a:r>
            <a:r>
              <a:rPr lang="en-US" baseline="0" dirty="0" smtClean="0"/>
              <a:t> wave and generates interference patterns. In this case, the interference patterns give rise to the spider structure. </a:t>
            </a:r>
          </a:p>
          <a:p>
            <a:endParaRPr lang="en-US" baseline="0" dirty="0" smtClean="0"/>
          </a:p>
          <a:p>
            <a:r>
              <a:rPr lang="en-US" baseline="0" dirty="0" smtClean="0"/>
              <a:t>But the story does not end there. The electron </a:t>
            </a:r>
            <a:r>
              <a:rPr lang="en-US" baseline="0" dirty="0" err="1" smtClean="0"/>
              <a:t>wavepacket</a:t>
            </a:r>
            <a:r>
              <a:rPr lang="en-US" baseline="0" dirty="0" smtClean="0"/>
              <a:t> continues to be driven by the laser field, and after the first time that it visits the ion, it returns, and it has more opportunities to </a:t>
            </a:r>
            <a:r>
              <a:rPr lang="en-US" baseline="0" dirty="0" err="1" smtClean="0"/>
              <a:t>rescatter</a:t>
            </a:r>
            <a:r>
              <a:rPr lang="en-US" baseline="0" dirty="0" smtClean="0"/>
              <a:t> from the ion. The inner spider structure corresponds to the portion of the electron </a:t>
            </a:r>
            <a:r>
              <a:rPr lang="en-US" baseline="0" dirty="0" err="1" smtClean="0"/>
              <a:t>wavepacket</a:t>
            </a:r>
            <a:r>
              <a:rPr lang="en-US" baseline="0" dirty="0" smtClean="0"/>
              <a:t> that scatters on subsequent revisits to the 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22</a:t>
            </a:fld>
            <a:endParaRPr lang="en-US"/>
          </a:p>
        </p:txBody>
      </p:sp>
    </p:spTree>
    <p:extLst>
      <p:ext uri="{BB962C8B-B14F-4D97-AF65-F5344CB8AC3E}">
        <p14:creationId xmlns:p14="http://schemas.microsoft.com/office/powerpoint/2010/main" val="399127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are we so</a:t>
            </a:r>
            <a:r>
              <a:rPr lang="en-US" baseline="0" dirty="0" smtClean="0"/>
              <a:t> confident that the main spider structures are due to the scattering of the electron </a:t>
            </a:r>
            <a:r>
              <a:rPr lang="en-US" baseline="0" dirty="0" err="1" smtClean="0"/>
              <a:t>wavepacket</a:t>
            </a:r>
            <a:r>
              <a:rPr lang="en-US" baseline="0" dirty="0" smtClean="0"/>
              <a:t> by the ion, and that the inner spider structures correspond to higher-order scattering of the electron </a:t>
            </a:r>
            <a:r>
              <a:rPr lang="en-US" baseline="0" dirty="0" err="1" smtClean="0"/>
              <a:t>wavepacket</a:t>
            </a:r>
            <a:r>
              <a:rPr lang="en-US" baseline="0" dirty="0" smtClean="0"/>
              <a:t> with the ion? We have confidence in this explanation, because we can construct a very simple model that simulates the shape and spacing of the spider structures almost exactly for the longer wavelength driving lasers. </a:t>
            </a:r>
          </a:p>
          <a:p>
            <a:endParaRPr lang="en-US" baseline="0" dirty="0" smtClean="0"/>
          </a:p>
          <a:p>
            <a:r>
              <a:rPr lang="en-US" baseline="0" dirty="0" smtClean="0"/>
              <a:t>This model is the plane–spherical wave model, and it’s called that because all we do is add together two </a:t>
            </a:r>
            <a:r>
              <a:rPr lang="en-US" baseline="0" dirty="0" err="1" smtClean="0"/>
              <a:t>wavepackets</a:t>
            </a:r>
            <a:r>
              <a:rPr lang="en-US" baseline="0" dirty="0" smtClean="0"/>
              <a:t>, one with phase that increases with the direction parallel to the laser polarization, and the other with phase that increases radially with increasing momentum. With this model, we can generate interference structures that look very much like the spider structures. Here I have </a:t>
            </a:r>
            <a:r>
              <a:rPr lang="en-US" baseline="0" dirty="0" err="1" smtClean="0"/>
              <a:t>overlayed</a:t>
            </a:r>
            <a:r>
              <a:rPr lang="en-US" baseline="0" dirty="0" smtClean="0"/>
              <a:t> the minima of the spider structure, as predicted by a calculation with the plane-spherical wave model on the actual data, and, as you can see, the shape is a very good fit. </a:t>
            </a:r>
          </a:p>
          <a:p>
            <a:endParaRPr lang="en-US" baseline="0" dirty="0" smtClean="0"/>
          </a:p>
          <a:p>
            <a:r>
              <a:rPr lang="en-US" baseline="0" dirty="0" smtClean="0"/>
              <a:t>The spacing of the spider structure calculated using the plane-spherical wave model depends on the frequency of the plane and spherical waves. And you might think that I just picked this frequency so that I would get a good agreement with the experimental data. But this is not the case! The frequency of the the plane and spherical waves can be calculated from first principles, given the intensity and wavelength of the laser.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23</a:t>
            </a:fld>
            <a:endParaRPr lang="en-US"/>
          </a:p>
        </p:txBody>
      </p:sp>
    </p:spTree>
    <p:extLst>
      <p:ext uri="{BB962C8B-B14F-4D97-AF65-F5344CB8AC3E}">
        <p14:creationId xmlns:p14="http://schemas.microsoft.com/office/powerpoint/2010/main" val="4239585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that we calculate the frequency of the plane</a:t>
            </a:r>
            <a:r>
              <a:rPr lang="en-US" baseline="0" dirty="0" smtClean="0"/>
              <a:t> and the spherical waves is simply by thinking about the trajectories that the electrons take as they are driven by the strong laser field. Here I plot a few of these trajectories, showing how some of the electrons may be driven past the ion many times. In path integral quantum mechanics, we can just add together many different paths as long as we include the phase of each path. That phase is given by e to the minus S/</a:t>
            </a:r>
            <a:r>
              <a:rPr lang="en-US" baseline="0" dirty="0" err="1" smtClean="0"/>
              <a:t>hbar</a:t>
            </a:r>
            <a:r>
              <a:rPr lang="en-US" baseline="0" dirty="0" smtClean="0"/>
              <a:t>, where S is the action. The find the action, you just integrate the kinetic energy plus the ionization potential of the atom from the time that the electron tunnels into the continuum to the time that the electron returns to the ion. It might sound a little complicated, but you just tell the computer what to do and it gives you the answer instantaneously. </a:t>
            </a:r>
          </a:p>
          <a:p>
            <a:endParaRPr lang="en-US" baseline="0" dirty="0" smtClean="0"/>
          </a:p>
          <a:p>
            <a:r>
              <a:rPr lang="en-US" baseline="0" dirty="0" smtClean="0"/>
              <a:t>Using this approach, we can plot the action (which is just the phase) as a function of momentum. The slope of this graph tells us what frequency to use for the plane and spherical waves. When we use this frequency, we can get pretty good agreement between the model and the experimental data for long driving laser wavelengths. </a:t>
            </a:r>
          </a:p>
        </p:txBody>
      </p:sp>
      <p:sp>
        <p:nvSpPr>
          <p:cNvPr id="4" name="Slide Number Placeholder 3"/>
          <p:cNvSpPr>
            <a:spLocks noGrp="1"/>
          </p:cNvSpPr>
          <p:nvPr>
            <p:ph type="sldNum" sz="quarter" idx="10"/>
          </p:nvPr>
        </p:nvSpPr>
        <p:spPr/>
        <p:txBody>
          <a:bodyPr/>
          <a:lstStyle/>
          <a:p>
            <a:fld id="{8F350290-2CE2-104A-B374-44C2B910C977}" type="slidenum">
              <a:rPr lang="en-US" smtClean="0"/>
              <a:t>24</a:t>
            </a:fld>
            <a:endParaRPr lang="en-US"/>
          </a:p>
        </p:txBody>
      </p:sp>
    </p:spTree>
    <p:extLst>
      <p:ext uri="{BB962C8B-B14F-4D97-AF65-F5344CB8AC3E}">
        <p14:creationId xmlns:p14="http://schemas.microsoft.com/office/powerpoint/2010/main" val="2647032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here, we can use this very simple</a:t>
            </a:r>
            <a:r>
              <a:rPr lang="en-US" baseline="0" dirty="0" smtClean="0"/>
              <a:t> plane-spherical wave model to simulate what the electron distributions should look like at these different wavelengths and intensities. I have drawn the minima on the lower graph, and you can see that they match up really well with the data with the three longest wavelengths.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25</a:t>
            </a:fld>
            <a:endParaRPr lang="en-US"/>
          </a:p>
        </p:txBody>
      </p:sp>
    </p:spTree>
    <p:extLst>
      <p:ext uri="{BB962C8B-B14F-4D97-AF65-F5344CB8AC3E}">
        <p14:creationId xmlns:p14="http://schemas.microsoft.com/office/powerpoint/2010/main" val="4129284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again at this graph of the phase versus the final</a:t>
            </a:r>
            <a:r>
              <a:rPr lang="en-US" baseline="0" dirty="0" smtClean="0"/>
              <a:t> momentum of the electron, we see that there are these big jumps here. And this is due to regions where the electron encounters the ion multiple times. In these regions I made the approximation that the electron would scatter from the ion at the laser revisit, and so you can see that the slope of the phase is different than it is at higher final momenta. </a:t>
            </a:r>
          </a:p>
          <a:p>
            <a:endParaRPr lang="en-US" baseline="0" dirty="0" smtClean="0"/>
          </a:p>
          <a:p>
            <a:r>
              <a:rPr lang="en-US" baseline="0" dirty="0" smtClean="0"/>
              <a:t>We can include these steps into the plane-spherical wave model and generate something that looks like the inner spider structures. If we compare the frequencies predicted by the plane-spherical wave model with the experimental data, we see that they are in very good agreement. This agreement means that we are probably correct in assigning the main spider structures to the electron scattering from the ion on the first revisit and the inner spider structures as resulting from </a:t>
            </a:r>
            <a:r>
              <a:rPr lang="en-US" baseline="0" dirty="0" err="1" smtClean="0"/>
              <a:t>rescattering</a:t>
            </a:r>
            <a:r>
              <a:rPr lang="en-US" baseline="0" dirty="0" smtClean="0"/>
              <a:t> on subsequent revisits.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26</a:t>
            </a:fld>
            <a:endParaRPr lang="en-US"/>
          </a:p>
        </p:txBody>
      </p:sp>
    </p:spTree>
    <p:extLst>
      <p:ext uri="{BB962C8B-B14F-4D97-AF65-F5344CB8AC3E}">
        <p14:creationId xmlns:p14="http://schemas.microsoft.com/office/powerpoint/2010/main" val="242882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that</a:t>
            </a:r>
            <a:r>
              <a:rPr lang="en-US" baseline="0" dirty="0" smtClean="0"/>
              <a:t> we can see very clearly in the data, is that there are distinct cutoff energies where the inner spider structures end. These cutoffs can also be calculated pretty easily from our model.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27</a:t>
            </a:fld>
            <a:endParaRPr lang="en-US"/>
          </a:p>
        </p:txBody>
      </p:sp>
    </p:spTree>
    <p:extLst>
      <p:ext uri="{BB962C8B-B14F-4D97-AF65-F5344CB8AC3E}">
        <p14:creationId xmlns:p14="http://schemas.microsoft.com/office/powerpoint/2010/main" val="2596160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we compare the</a:t>
            </a:r>
            <a:r>
              <a:rPr lang="en-US" baseline="0" dirty="0" smtClean="0"/>
              <a:t> experimental cutoffs (given by these dots with error bars) to what is predicted by our model (shown as a dotted black line), then we see that there is a problem, they don’t line up! </a:t>
            </a:r>
          </a:p>
          <a:p>
            <a:endParaRPr lang="en-US" baseline="0" dirty="0" smtClean="0"/>
          </a:p>
          <a:p>
            <a:r>
              <a:rPr lang="en-US" baseline="0" dirty="0" smtClean="0"/>
              <a:t>However, our model forgot about something, we did not take into consideration the fact that when the electron tunnels from the atom, it emerges at a small distance from the atom. Here is a sketch of that process. As you can see, the real tunneling distance is only a few angstrom. But, when we take that small tunneling distance into consideration in the model, we find that we actually have very good agreement with the experimentally observed cutoffs. </a:t>
            </a:r>
          </a:p>
          <a:p>
            <a:endParaRPr lang="en-US" baseline="0" dirty="0" smtClean="0"/>
          </a:p>
          <a:p>
            <a:r>
              <a:rPr lang="en-US" baseline="0" dirty="0" smtClean="0"/>
              <a:t>As far as we know, this is perhaps the only observation of the tunneling distance that takes place when atoms experience a strong laser field.</a:t>
            </a:r>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28</a:t>
            </a:fld>
            <a:endParaRPr lang="en-US"/>
          </a:p>
        </p:txBody>
      </p:sp>
    </p:spTree>
    <p:extLst>
      <p:ext uri="{BB962C8B-B14F-4D97-AF65-F5344CB8AC3E}">
        <p14:creationId xmlns:p14="http://schemas.microsoft.com/office/powerpoint/2010/main" val="115436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we first made and published this</a:t>
            </a:r>
            <a:r>
              <a:rPr lang="en-US" baseline="0" dirty="0" smtClean="0"/>
              <a:t> study, I thought that it was interesting, but I thought that there was really a zero percent chance that the rest of the world would ever really care about the fact that an electric field could wiggle atoms past a xenon atoms multiple times. That seems like a really small detail. However, a more recent paper written by Carlos from Andreas Becker’s group presented theoretical calculations demonstrating how multiple </a:t>
            </a:r>
            <a:r>
              <a:rPr lang="en-US" baseline="0" dirty="0" err="1" smtClean="0"/>
              <a:t>rescattering</a:t>
            </a:r>
            <a:r>
              <a:rPr lang="en-US" baseline="0" dirty="0" smtClean="0"/>
              <a:t> could enable the generation of pulses with zeptosecond structure. So, it’s possible that this technique could be used to set a new record for the world’s shortest laser pulses.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29</a:t>
            </a:fld>
            <a:endParaRPr lang="en-US"/>
          </a:p>
        </p:txBody>
      </p:sp>
    </p:spTree>
    <p:extLst>
      <p:ext uri="{BB962C8B-B14F-4D97-AF65-F5344CB8AC3E}">
        <p14:creationId xmlns:p14="http://schemas.microsoft.com/office/powerpoint/2010/main" val="3602775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is an outline of the talk.</a:t>
            </a:r>
            <a:r>
              <a:rPr lang="en-US" baseline="0" dirty="0" smtClean="0"/>
              <a:t> The first thing that I am going to do is to try to answer these questions, by providing some motivation to explain why we are interested in looking at the interaction of atoms nanoparticles and </a:t>
            </a:r>
            <a:r>
              <a:rPr lang="en-US" baseline="0" dirty="0" err="1" smtClean="0"/>
              <a:t>nanoplasmas</a:t>
            </a:r>
            <a:r>
              <a:rPr lang="en-US" baseline="0" dirty="0" smtClean="0"/>
              <a:t> with strong femtosecond laser pulses, and why we are using photoelectron spectroscopy to try to understand this.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a:t>
            </a:fld>
            <a:endParaRPr lang="en-US"/>
          </a:p>
        </p:txBody>
      </p:sp>
    </p:spTree>
    <p:extLst>
      <p:ext uri="{BB962C8B-B14F-4D97-AF65-F5344CB8AC3E}">
        <p14:creationId xmlns:p14="http://schemas.microsoft.com/office/powerpoint/2010/main" val="4106477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will move on to the second part of this talk, about how we can use the plasma formation process to understand how nanoparticles absorb intense, femtosecond laser pulses. The basic idea is that the laser field is enhanced in a specific region, and a plasma is created only in this region of the nanoparticle. This plasma ejects ions in a specific direction, and this direction corresponds to the location of the plasma within the nanoparticle.</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30</a:t>
            </a:fld>
            <a:endParaRPr lang="en-US"/>
          </a:p>
        </p:txBody>
      </p:sp>
    </p:spTree>
    <p:extLst>
      <p:ext uri="{BB962C8B-B14F-4D97-AF65-F5344CB8AC3E}">
        <p14:creationId xmlns:p14="http://schemas.microsoft.com/office/powerpoint/2010/main" val="3477406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did we</a:t>
            </a:r>
            <a:r>
              <a:rPr lang="en-US" baseline="0" dirty="0" smtClean="0"/>
              <a:t> get involved in this difficult and very messy business of putting nanoparticles into our VMI spectrometer? </a:t>
            </a:r>
          </a:p>
          <a:p>
            <a:r>
              <a:rPr lang="en-US" baseline="0" dirty="0" smtClean="0"/>
              <a:t>Here I’m showing two journal covers. This cover on the left is from the </a:t>
            </a:r>
            <a:r>
              <a:rPr lang="en-US" baseline="0" dirty="0" err="1" smtClean="0"/>
              <a:t>Zewail</a:t>
            </a:r>
            <a:r>
              <a:rPr lang="en-US" baseline="0" dirty="0" smtClean="0"/>
              <a:t> group and is a nice demonstration of how VMI images like these can provide beautifully detailed information about the electronic structure of a molecule in the gas phase. With these cartoons, they are showing how the experimental images at various time delays can be stitched together to provide a femtosecond movie of a chemical reaction.</a:t>
            </a:r>
          </a:p>
          <a:p>
            <a:r>
              <a:rPr lang="en-US" baseline="0" dirty="0" smtClean="0"/>
              <a:t>On the right I’m showing an ACS </a:t>
            </a:r>
            <a:r>
              <a:rPr lang="en-US" baseline="0" dirty="0" err="1" smtClean="0"/>
              <a:t>nano</a:t>
            </a:r>
            <a:r>
              <a:rPr lang="en-US" baseline="0" dirty="0" smtClean="0"/>
              <a:t> cover from the Lusk group that shows a calculation of </a:t>
            </a:r>
            <a:r>
              <a:rPr lang="en-US" baseline="0" dirty="0" err="1" smtClean="0"/>
              <a:t>excitonic</a:t>
            </a:r>
            <a:r>
              <a:rPr lang="en-US" baseline="0" dirty="0" smtClean="0"/>
              <a:t> </a:t>
            </a:r>
            <a:r>
              <a:rPr lang="en-US" baseline="0" dirty="0" err="1" smtClean="0"/>
              <a:t>wavefunctions</a:t>
            </a:r>
            <a:r>
              <a:rPr lang="en-US" baseline="0" dirty="0" smtClean="0"/>
              <a:t> in quantum dots. Our overarching goal is to use velocity map imaging to try to detained images and movies of </a:t>
            </a:r>
            <a:r>
              <a:rPr lang="en-US" baseline="0" dirty="0" err="1" smtClean="0"/>
              <a:t>nanomaterials</a:t>
            </a:r>
            <a:r>
              <a:rPr lang="en-US" baseline="0" dirty="0" smtClean="0"/>
              <a:t> just like it has done for atoms and molecules in the gas phase.</a:t>
            </a:r>
          </a:p>
        </p:txBody>
      </p:sp>
      <p:sp>
        <p:nvSpPr>
          <p:cNvPr id="4" name="Slide Number Placeholder 3"/>
          <p:cNvSpPr>
            <a:spLocks noGrp="1"/>
          </p:cNvSpPr>
          <p:nvPr>
            <p:ph type="sldNum" sz="quarter" idx="10"/>
          </p:nvPr>
        </p:nvSpPr>
        <p:spPr/>
        <p:txBody>
          <a:bodyPr/>
          <a:lstStyle/>
          <a:p>
            <a:fld id="{D52D39E0-FE12-EB4A-B00A-4161B1FF2AA5}" type="slidenum">
              <a:rPr lang="en-US" smtClean="0"/>
              <a:t>31</a:t>
            </a:fld>
            <a:endParaRPr lang="en-US"/>
          </a:p>
        </p:txBody>
      </p:sp>
    </p:spTree>
    <p:extLst>
      <p:ext uri="{BB962C8B-B14F-4D97-AF65-F5344CB8AC3E}">
        <p14:creationId xmlns:p14="http://schemas.microsoft.com/office/powerpoint/2010/main" val="4022257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most of you know, nanoparticles are typically found imbedded in bulk material, attached to a surface, or, most commonly, swimming in a large container of solvent. This is not ideal, because whenever you study them when they are in close proximity to something else, it’s never clear if you are studying the </a:t>
            </a:r>
            <a:r>
              <a:rPr lang="en-US" baseline="0" dirty="0" err="1" smtClean="0"/>
              <a:t>fundamantal</a:t>
            </a:r>
            <a:r>
              <a:rPr lang="en-US" baseline="0" dirty="0" smtClean="0"/>
              <a:t> properties of the nanoparticles, or if you are studying the interaction of the nanoparticles with the solvent. Also, if the particles are stuck in a jug of solvent or buried in a brick of material, we cannot use photoelectron or photoion spectroscopy. </a:t>
            </a:r>
          </a:p>
          <a:p>
            <a:endParaRPr lang="en-US" baseline="0" dirty="0" smtClean="0"/>
          </a:p>
          <a:p>
            <a:r>
              <a:rPr lang="en-US" baseline="0" dirty="0" smtClean="0"/>
              <a:t>So, how did we go about getting them into our ultrahigh vacuum chamber? Well, we were lucky enough to be located just down the block from the Jose Jimenez group at the University of Colorado Chemistry Department. Jose and his lab spend their time flying around in airplanes sucking atmospheric dust into their mass spectrometers. So, these people are truly professionals at getting nanoparticles into vacuum chambers. They were nice enough to show us the equipment that they use and how it works. So, as soon as their back was turned, we “borrowed” that equipment and attached it to our spectrometer.</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32</a:t>
            </a:fld>
            <a:endParaRPr lang="en-US"/>
          </a:p>
        </p:txBody>
      </p:sp>
    </p:spTree>
    <p:extLst>
      <p:ext uri="{BB962C8B-B14F-4D97-AF65-F5344CB8AC3E}">
        <p14:creationId xmlns:p14="http://schemas.microsoft.com/office/powerpoint/2010/main" val="2275515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this figure shows our VMI spectrometer, which we have modified by attaching a nanoparticle source. The source consists of a compressed gas atomizer and an aerodynamic lens. We start with 1 liter bottle containing either colloidal nanoparticles or simply a salt solution. The atomizer produces a fine mist of 1 micron droplets which evaporate to leave behind nanoparticles with diameters of about 100 nm. These particles consist of either aggregates of nanoparticles or single crystals of salt. The nanoparticle aerosol then passes through the aerodynamic lens, which forms a collimated beam of nanoparticles while leaving the gas divergent. The nanoparticle beam is then crossed with a femtosecond laser operating at 1 kHz. The positive ions that are released are collected by a velocity-map-imaging spectrometer. </a:t>
            </a:r>
          </a:p>
          <a:p>
            <a:endParaRPr lang="en-US" baseline="0" dirty="0" smtClean="0"/>
          </a:p>
          <a:p>
            <a:r>
              <a:rPr lang="en-US" b="1" baseline="0" dirty="0" smtClean="0"/>
              <a:t>The most interesting part of this experiment is that we can control the number of nanoparticles in the interaction region simply by changing the spot size of the laser. In the experiments that I will talk about today, we use a very small laser which allows us to probe single nanoparticles. </a:t>
            </a:r>
          </a:p>
        </p:txBody>
      </p:sp>
      <p:sp>
        <p:nvSpPr>
          <p:cNvPr id="4" name="Slide Number Placeholder 3"/>
          <p:cNvSpPr>
            <a:spLocks noGrp="1"/>
          </p:cNvSpPr>
          <p:nvPr>
            <p:ph type="sldNum" sz="quarter" idx="10"/>
          </p:nvPr>
        </p:nvSpPr>
        <p:spPr/>
        <p:txBody>
          <a:bodyPr/>
          <a:lstStyle/>
          <a:p>
            <a:fld id="{D52D39E0-FE12-EB4A-B00A-4161B1FF2AA5}" type="slidenum">
              <a:rPr lang="en-US" smtClean="0"/>
              <a:t>33</a:t>
            </a:fld>
            <a:endParaRPr lang="en-US"/>
          </a:p>
        </p:txBody>
      </p:sp>
    </p:spTree>
    <p:extLst>
      <p:ext uri="{BB962C8B-B14F-4D97-AF65-F5344CB8AC3E}">
        <p14:creationId xmlns:p14="http://schemas.microsoft.com/office/powerpoint/2010/main" val="87250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were originally trying to just ionize a few electrons from the nanoparticles, but, we accidentally had the laser tuned up way too high, and here is what we saw.</a:t>
            </a:r>
          </a:p>
          <a:p>
            <a:endParaRPr lang="en-US" dirty="0" smtClean="0"/>
          </a:p>
          <a:p>
            <a:r>
              <a:rPr lang="en-US" dirty="0" smtClean="0"/>
              <a:t>Here</a:t>
            </a:r>
            <a:r>
              <a:rPr lang="en-US" baseline="0" dirty="0" smtClean="0"/>
              <a:t> is a slightly more colorful view of what the raw data looks like on the detector. You can see sudden flashes that contain on the order of 10,000 or more ions. These flashes correspond to the conversion of a nanoparticle into a </a:t>
            </a:r>
            <a:r>
              <a:rPr lang="en-US" baseline="0" dirty="0" err="1" smtClean="0"/>
              <a:t>nanoplasma</a:t>
            </a:r>
            <a:r>
              <a:rPr lang="en-US" baseline="0" dirty="0" smtClean="0"/>
              <a:t>, which rapidly expands and showers the detector with positive ions. </a:t>
            </a:r>
          </a:p>
          <a:p>
            <a:endParaRPr lang="en-US" baseline="0" dirty="0" smtClean="0"/>
          </a:p>
          <a:p>
            <a:r>
              <a:rPr lang="en-US" baseline="0" dirty="0" smtClean="0"/>
              <a:t>You will notice that there is a lot of variability of the photoion yield and the shape of the photoion angular distribution. This is due to two reasons: First, the nanoparticles can sample a wide range of intensities in the laser focus. And Second, the nanoparticles have a distribution of shapes and sizes and this influences the photoion distribution, as I will cover in the second part of this talk.</a:t>
            </a:r>
          </a:p>
          <a:p>
            <a:endParaRPr lang="en-US"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34</a:t>
            </a:fld>
            <a:endParaRPr lang="en-US"/>
          </a:p>
        </p:txBody>
      </p:sp>
    </p:spTree>
    <p:extLst>
      <p:ext uri="{BB962C8B-B14F-4D97-AF65-F5344CB8AC3E}">
        <p14:creationId xmlns:p14="http://schemas.microsoft.com/office/powerpoint/2010/main" val="3425185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asymmetry depends on the intensity</a:t>
            </a:r>
            <a:r>
              <a:rPr lang="en-US" baseline="0" dirty="0" smtClean="0"/>
              <a:t> of the laser. When the laser intensity is high, we see ion momentum distributions that are more-or-less symmetric about zero kinetic energy and correspond to the creation of a plasma in the entire nanoparticle. However, when we use lower laser intensities, we see ion distributions that are highly asymmetric and correspond to the formation of a localized plasma in a small region of the nanoparticle.</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35</a:t>
            </a:fld>
            <a:endParaRPr lang="en-US"/>
          </a:p>
        </p:txBody>
      </p:sp>
    </p:spTree>
    <p:extLst>
      <p:ext uri="{BB962C8B-B14F-4D97-AF65-F5344CB8AC3E}">
        <p14:creationId xmlns:p14="http://schemas.microsoft.com/office/powerpoint/2010/main" val="731901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noticed that the asymmetry of the ion distribution depends on which</a:t>
            </a:r>
            <a:r>
              <a:rPr lang="en-US" baseline="0" dirty="0" smtClean="0"/>
              <a:t> </a:t>
            </a:r>
            <a:r>
              <a:rPr lang="en-US" dirty="0" smtClean="0"/>
              <a:t>nanoparticle</a:t>
            </a:r>
            <a:r>
              <a:rPr lang="en-US" baseline="0" dirty="0" smtClean="0"/>
              <a:t> sample that we use. </a:t>
            </a:r>
          </a:p>
          <a:p>
            <a:r>
              <a:rPr lang="en-US" baseline="0" dirty="0" smtClean="0"/>
              <a:t>a) As you can see, the </a:t>
            </a:r>
            <a:r>
              <a:rPr lang="en-US" baseline="0" dirty="0" err="1" smtClean="0"/>
              <a:t>NaCl</a:t>
            </a:r>
            <a:r>
              <a:rPr lang="en-US" baseline="0" dirty="0" smtClean="0"/>
              <a:t> sample ejects ions in the direction of laser propagation. This is very unusual for VMI, because the angular distributions are almost always cylindrically symmetric about the laser polarization direction. </a:t>
            </a:r>
          </a:p>
          <a:p>
            <a:r>
              <a:rPr lang="en-US" baseline="0" dirty="0" smtClean="0"/>
              <a:t>b) The TiO2 ejects ions symmetrically about zero kinetic energy. c) 50 nm gold nanoparticles shoot ions in seemingly random directions: up, down, left, right, wherever!  D) The 17 nm sample ejects ions back towards the source of the radiation. </a:t>
            </a:r>
          </a:p>
          <a:p>
            <a:r>
              <a:rPr lang="en-US" dirty="0" smtClean="0"/>
              <a:t>But what is causing these</a:t>
            </a:r>
            <a:r>
              <a:rPr lang="en-US" baseline="0" dirty="0" smtClean="0"/>
              <a:t> different behaviors?</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36</a:t>
            </a:fld>
            <a:endParaRPr lang="en-US"/>
          </a:p>
        </p:txBody>
      </p:sp>
    </p:spTree>
    <p:extLst>
      <p:ext uri="{BB962C8B-B14F-4D97-AF65-F5344CB8AC3E}">
        <p14:creationId xmlns:p14="http://schemas.microsoft.com/office/powerpoint/2010/main" val="155837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to</a:t>
            </a:r>
            <a:r>
              <a:rPr lang="en-US" baseline="0" dirty="0" smtClean="0"/>
              <a:t> figuring out this sample dependence was to place TEM grids inside of the vacuum chamber and collect nanoparticles as they fly through the experiment. Then we can perform electron microscopy and see what are particles actually look like. A) A sodium chloride solution produces 100 nm particles that appear to be single crystals. B) the TiO2 solution produces aggregates of 5 nm TiO2 particles. C) The 50 nm gold sample produces very weird looking “</a:t>
            </a:r>
            <a:r>
              <a:rPr lang="en-US" baseline="0" dirty="0" err="1" smtClean="0"/>
              <a:t>nano</a:t>
            </a:r>
            <a:r>
              <a:rPr lang="en-US" baseline="0" dirty="0" smtClean="0"/>
              <a:t> eyeballs” that feature a gold nanoparticle, shown here in black, embedded in a sphere of lower density material. The lower density material is an organic polymer that that manufacturer of the nanoparticles puts in the solution to keep the particles from aggregating, and here it has the unexpected but convenient effect of allowing us to produce asymmetric nanoparticles. D) the 17 nm gold nanoparticle sample is also composed of a large sphere of ligand polymer material, but in this case, we have many small gold </a:t>
            </a:r>
            <a:r>
              <a:rPr lang="en-US" baseline="0" dirty="0" err="1" smtClean="0"/>
              <a:t>nanospheres</a:t>
            </a:r>
            <a:r>
              <a:rPr lang="en-US" baseline="0" dirty="0" smtClean="0"/>
              <a:t> per aggregate. </a:t>
            </a:r>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37</a:t>
            </a:fld>
            <a:endParaRPr lang="en-US"/>
          </a:p>
        </p:txBody>
      </p:sp>
    </p:spTree>
    <p:extLst>
      <p:ext uri="{BB962C8B-B14F-4D97-AF65-F5344CB8AC3E}">
        <p14:creationId xmlns:p14="http://schemas.microsoft.com/office/powerpoint/2010/main" val="3174694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Armed with</a:t>
            </a:r>
            <a:r>
              <a:rPr lang="en-US" baseline="0" dirty="0" smtClean="0"/>
              <a:t> this information about the </a:t>
            </a:r>
            <a:r>
              <a:rPr lang="en-US" dirty="0" smtClean="0"/>
              <a:t>morphology</a:t>
            </a:r>
            <a:r>
              <a:rPr lang="en-US" baseline="0" dirty="0" smtClean="0"/>
              <a:t> of the nanostructures, we used finite-difference time-domain simulations to explain the light absorption behavior of the nanoparticles. These simulations can figure out how intense the light field will be in each of these particles. In all cases, the nanoparticle can enhance the laser field.</a:t>
            </a:r>
          </a:p>
          <a:p>
            <a:endParaRPr lang="en-US" baseline="0" dirty="0" smtClean="0"/>
          </a:p>
          <a:p>
            <a:r>
              <a:rPr lang="en-US" baseline="0" dirty="0" smtClean="0"/>
              <a:t>In each case, the location of the strongest electric field agrees with the experimentally observed direction of ion ejection. A) for </a:t>
            </a:r>
            <a:r>
              <a:rPr lang="en-US" baseline="0" dirty="0" err="1" smtClean="0"/>
              <a:t>NaCl</a:t>
            </a:r>
            <a:r>
              <a:rPr lang="en-US" baseline="0" dirty="0" smtClean="0"/>
              <a:t>, the light is enhanced on the backside of the particle, and it seems that the particle is basically acting like a lens and focusing the light onto itself. B) For the TiO2 aggregates, the light is enhanced between the TiO2 particles, but there is not preference for the forward or backward direction. C) For the 50 nm gold nanoparticles, there is not a big effect from the laser polarization or propagation. The electric field is simply strongest near the gold nanoparticle and so a plasma will be formed in this region of the particle preferentially. D) For the 17 nm gold nanoparticles, the field is enhanced by an order of magnitude between the gold nanoparticles. If you look very closely, you can see that the field is higher here on the front side of the particle, in agreement with the experimental results. </a:t>
            </a:r>
          </a:p>
        </p:txBody>
      </p:sp>
      <p:sp>
        <p:nvSpPr>
          <p:cNvPr id="4" name="Slide Number Placeholder 3"/>
          <p:cNvSpPr>
            <a:spLocks noGrp="1"/>
          </p:cNvSpPr>
          <p:nvPr>
            <p:ph type="sldNum" sz="quarter" idx="10"/>
          </p:nvPr>
        </p:nvSpPr>
        <p:spPr/>
        <p:txBody>
          <a:bodyPr/>
          <a:lstStyle/>
          <a:p>
            <a:fld id="{D52D39E0-FE12-EB4A-B00A-4161B1FF2AA5}" type="slidenum">
              <a:rPr lang="en-US" smtClean="0"/>
              <a:t>38</a:t>
            </a:fld>
            <a:endParaRPr lang="en-US"/>
          </a:p>
        </p:txBody>
      </p:sp>
    </p:spTree>
    <p:extLst>
      <p:ext uri="{BB962C8B-B14F-4D97-AF65-F5344CB8AC3E}">
        <p14:creationId xmlns:p14="http://schemas.microsoft.com/office/powerpoint/2010/main" val="1288554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this section, we have observed very different ion ejection from these four different nanoparticle samples, and we have explained how the direction of ion ejection is representative of the nano-optical effects in the particles. This is, to our knowledge, the first example where we can measure the directional absorption of strong femtosecond laser pulses at a high repetition rate.</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39</a:t>
            </a:fld>
            <a:endParaRPr lang="en-US"/>
          </a:p>
        </p:txBody>
      </p:sp>
    </p:spTree>
    <p:extLst>
      <p:ext uri="{BB962C8B-B14F-4D97-AF65-F5344CB8AC3E}">
        <p14:creationId xmlns:p14="http://schemas.microsoft.com/office/powerpoint/2010/main" val="3165017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first question that we need to explain is why we want to study things with femtosecond lasers. But, first, some of my friends and family are probably asking, “What is a femtosecond laser.”</a:t>
            </a:r>
          </a:p>
          <a:p>
            <a:endParaRPr lang="en-US" baseline="0" dirty="0" smtClean="0"/>
          </a:p>
          <a:p>
            <a:r>
              <a:rPr lang="en-US" baseline="0" dirty="0" smtClean="0"/>
              <a:t>Well, to a first approximation it’s a large box. Femtosecond lasers are almost always shaped like a box. And they emit a beam of light, which is typically red. But, they are not like a light bulb or a laser pointer, because they do not continuously emit light. They emit light in incredibly short little bursts. </a:t>
            </a:r>
          </a:p>
        </p:txBody>
      </p:sp>
      <p:sp>
        <p:nvSpPr>
          <p:cNvPr id="4" name="Slide Number Placeholder 3"/>
          <p:cNvSpPr>
            <a:spLocks noGrp="1"/>
          </p:cNvSpPr>
          <p:nvPr>
            <p:ph type="sldNum" sz="quarter" idx="10"/>
          </p:nvPr>
        </p:nvSpPr>
        <p:spPr/>
        <p:txBody>
          <a:bodyPr/>
          <a:lstStyle/>
          <a:p>
            <a:fld id="{8F350290-2CE2-104A-B374-44C2B910C977}" type="slidenum">
              <a:rPr lang="en-US" smtClean="0"/>
              <a:t>4</a:t>
            </a:fld>
            <a:endParaRPr lang="en-US"/>
          </a:p>
        </p:txBody>
      </p:sp>
    </p:spTree>
    <p:extLst>
      <p:ext uri="{BB962C8B-B14F-4D97-AF65-F5344CB8AC3E}">
        <p14:creationId xmlns:p14="http://schemas.microsoft.com/office/powerpoint/2010/main" val="2795249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will move on to the third study, where we used two time-delayed laser pulses to observe and control shock wave formation in </a:t>
            </a:r>
            <a:r>
              <a:rPr lang="en-US" baseline="0" dirty="0" err="1" smtClean="0"/>
              <a:t>nanoplasmas</a:t>
            </a:r>
            <a:r>
              <a:rPr lang="en-US" baseline="0" dirty="0" smtClean="0"/>
              <a:t>. This was published in physical review letters in 2014.</a:t>
            </a:r>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40</a:t>
            </a:fld>
            <a:endParaRPr lang="en-US"/>
          </a:p>
        </p:txBody>
      </p:sp>
    </p:spTree>
    <p:extLst>
      <p:ext uri="{BB962C8B-B14F-4D97-AF65-F5344CB8AC3E}">
        <p14:creationId xmlns:p14="http://schemas.microsoft.com/office/powerpoint/2010/main" val="3477406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a:t>
            </a:r>
            <a:r>
              <a:rPr lang="en-US" baseline="0" dirty="0" smtClean="0"/>
              <a:t> process of trying to image the electronic structure of nanomaterials, we realized that VMI is also an excellent way to investigate a much higher intensity regime, where nanoparticles are rapidly converted into nanoplasmas. </a:t>
            </a:r>
          </a:p>
          <a:p>
            <a:endParaRPr lang="en-US" dirty="0" smtClean="0"/>
          </a:p>
          <a:p>
            <a:r>
              <a:rPr lang="en-US" dirty="0" smtClean="0"/>
              <a:t>I</a:t>
            </a:r>
            <a:r>
              <a:rPr lang="en-US" baseline="0" dirty="0" smtClean="0"/>
              <a:t> think that the word “</a:t>
            </a:r>
            <a:r>
              <a:rPr lang="en-US" baseline="0" dirty="0" err="1" smtClean="0"/>
              <a:t>nanopalsma</a:t>
            </a:r>
            <a:r>
              <a:rPr lang="en-US" baseline="0" dirty="0" smtClean="0"/>
              <a:t>” is really cool. But, if that is not enough to get you excited, let me get you interested by saying that nanoplasmas have an unusual ability to absorb large amounts of laser energy into a small volume, and, in-so-doing, produce very high energy physics with table-top scale lasers. For example, I show two articles here, one where nanoplasmas were used to generate ions up to 1 Mega-electron-volt, and another where nanoplasmas were used to achieve nuclear fusion. Both of these studies were completed at intensities accessible to current tabletop scale lasers. </a:t>
            </a:r>
            <a:endParaRPr lang="en-US"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41</a:t>
            </a:fld>
            <a:endParaRPr lang="en-US"/>
          </a:p>
        </p:txBody>
      </p:sp>
    </p:spTree>
    <p:extLst>
      <p:ext uri="{BB962C8B-B14F-4D97-AF65-F5344CB8AC3E}">
        <p14:creationId xmlns:p14="http://schemas.microsoft.com/office/powerpoint/2010/main" val="3954061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made this observation of shock waves in nanoplasmas more or less by accident, but actually, shock waves in nanoplasmas had been predicted over a decade ago. First Kaplan and co-workers wrote this paper, and then a lot more followed. All of these papers were very excited with the idea that driving shock waves through </a:t>
            </a:r>
            <a:r>
              <a:rPr lang="en-US" baseline="0" dirty="0" err="1" smtClean="0"/>
              <a:t>nanoplasmas</a:t>
            </a:r>
            <a:r>
              <a:rPr lang="en-US" baseline="0" dirty="0" smtClean="0"/>
              <a:t> could be a way to make a very compact particle accelerator. After a while, with no experimental confirmation, they got bored and the papers stopped.  </a:t>
            </a:r>
          </a:p>
          <a:p>
            <a:endParaRPr lang="en-US" baseline="0" dirty="0" smtClean="0"/>
          </a:p>
          <a:p>
            <a:r>
              <a:rPr lang="en-US" baseline="0" dirty="0" smtClean="0"/>
              <a:t>So, we hope that by making the first observation of shock waves in </a:t>
            </a:r>
            <a:r>
              <a:rPr lang="en-US" baseline="0" dirty="0" err="1" smtClean="0"/>
              <a:t>nanoplasma</a:t>
            </a:r>
            <a:r>
              <a:rPr lang="en-US" baseline="0" dirty="0" smtClean="0"/>
              <a:t>, we have opened a new avenue of research, but at the end of the day, we are can at least rest assured that we have brought some glimmer of joy to the theorists by confirming their predictions.</a:t>
            </a:r>
          </a:p>
        </p:txBody>
      </p:sp>
      <p:sp>
        <p:nvSpPr>
          <p:cNvPr id="4" name="Slide Number Placeholder 3"/>
          <p:cNvSpPr>
            <a:spLocks noGrp="1"/>
          </p:cNvSpPr>
          <p:nvPr>
            <p:ph type="sldNum" sz="quarter" idx="10"/>
          </p:nvPr>
        </p:nvSpPr>
        <p:spPr/>
        <p:txBody>
          <a:bodyPr/>
          <a:lstStyle/>
          <a:p>
            <a:fld id="{D52D39E0-FE12-EB4A-B00A-4161B1FF2AA5}" type="slidenum">
              <a:rPr lang="en-US" smtClean="0"/>
              <a:t>42</a:t>
            </a:fld>
            <a:endParaRPr lang="en-US"/>
          </a:p>
        </p:txBody>
      </p:sp>
    </p:spTree>
    <p:extLst>
      <p:ext uri="{BB962C8B-B14F-4D97-AF65-F5344CB8AC3E}">
        <p14:creationId xmlns:p14="http://schemas.microsoft.com/office/powerpoint/2010/main" val="2716622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use just one laser pulse to form </a:t>
            </a:r>
            <a:r>
              <a:rPr lang="en-US" baseline="0" dirty="0" err="1" smtClean="0"/>
              <a:t>nanoplasmas</a:t>
            </a:r>
            <a:r>
              <a:rPr lang="en-US" baseline="0" dirty="0" smtClean="0"/>
              <a:t>, we see photoion angular distributions that look like this. Just big, broad features.</a:t>
            </a:r>
          </a:p>
        </p:txBody>
      </p:sp>
      <p:sp>
        <p:nvSpPr>
          <p:cNvPr id="4" name="Slide Number Placeholder 3"/>
          <p:cNvSpPr>
            <a:spLocks noGrp="1"/>
          </p:cNvSpPr>
          <p:nvPr>
            <p:ph type="sldNum" sz="quarter" idx="10"/>
          </p:nvPr>
        </p:nvSpPr>
        <p:spPr/>
        <p:txBody>
          <a:bodyPr/>
          <a:lstStyle/>
          <a:p>
            <a:fld id="{D52D39E0-FE12-EB4A-B00A-4161B1FF2AA5}" type="slidenum">
              <a:rPr lang="en-US" smtClean="0"/>
              <a:t>43</a:t>
            </a:fld>
            <a:endParaRPr lang="en-US"/>
          </a:p>
        </p:txBody>
      </p:sp>
    </p:spTree>
    <p:extLst>
      <p:ext uri="{BB962C8B-B14F-4D97-AF65-F5344CB8AC3E}">
        <p14:creationId xmlns:p14="http://schemas.microsoft.com/office/powerpoint/2010/main" val="3425185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when</a:t>
            </a:r>
            <a:r>
              <a:rPr lang="en-US" baseline="0" dirty="0" smtClean="0"/>
              <a:t> we use two laser pulses and we set the time-delay to about 10 picoseconds, we see these beautiful shells. As you can guess, these are the shock waves. But, let me tell you how we figured out that is what they were.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44</a:t>
            </a:fld>
            <a:endParaRPr lang="en-US"/>
          </a:p>
        </p:txBody>
      </p:sp>
    </p:spTree>
    <p:extLst>
      <p:ext uri="{BB962C8B-B14F-4D97-AF65-F5344CB8AC3E}">
        <p14:creationId xmlns:p14="http://schemas.microsoft.com/office/powerpoint/2010/main" val="3931695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looked at how the total photoion yield changed</a:t>
            </a:r>
            <a:r>
              <a:rPr lang="en-US" baseline="0" dirty="0" smtClean="0"/>
              <a:t> as a function of the time-delay between a 400 nm and an 800 nm laser pulse. By using an 800 and 400 nm laser pulses, we are able to create a large enhancement in the total photoion yield then the 400 nm pulse precedes the 800 nm pulse by about 2 to 30 femtoseconds. </a:t>
            </a:r>
          </a:p>
          <a:p>
            <a:endParaRPr lang="en-US" baseline="0" dirty="0" smtClean="0"/>
          </a:p>
          <a:p>
            <a:r>
              <a:rPr lang="en-US" baseline="0" dirty="0" smtClean="0"/>
              <a:t>This effect has been seen before in nanoscale silver clusters and it was explained very simply. The first pulse creates a </a:t>
            </a:r>
            <a:r>
              <a:rPr lang="en-US" baseline="0" dirty="0" err="1" smtClean="0"/>
              <a:t>nanoplasma</a:t>
            </a:r>
            <a:r>
              <a:rPr lang="en-US" baseline="0" dirty="0" smtClean="0"/>
              <a:t> which expands. As the </a:t>
            </a:r>
            <a:r>
              <a:rPr lang="en-US" baseline="0" dirty="0" err="1" smtClean="0"/>
              <a:t>nanoplasma</a:t>
            </a:r>
            <a:r>
              <a:rPr lang="en-US" baseline="0" dirty="0" smtClean="0"/>
              <a:t> expands, it becomes more larger therefore more absorbing of the second laser pulse. However, as the </a:t>
            </a:r>
            <a:r>
              <a:rPr lang="en-US" baseline="0" dirty="0" err="1" smtClean="0"/>
              <a:t>nanoplasma</a:t>
            </a:r>
            <a:r>
              <a:rPr lang="en-US" baseline="0" dirty="0" smtClean="0"/>
              <a:t> becomes too large, it’s density drops below the critical density and it can no longer effectively absorb energy from the laser pulse.</a:t>
            </a:r>
          </a:p>
          <a:p>
            <a:r>
              <a:rPr lang="en-US" baseline="0" dirty="0" smtClean="0"/>
              <a:t>So, this is a nice result, but we see something even more interesting if we look at the </a:t>
            </a:r>
            <a:r>
              <a:rPr lang="en-US" baseline="0" dirty="0" err="1" smtClean="0"/>
              <a:t>photoion</a:t>
            </a:r>
            <a:r>
              <a:rPr lang="en-US" baseline="0" dirty="0" smtClean="0"/>
              <a:t> angular distributions that correspond to these red dots.</a:t>
            </a:r>
          </a:p>
        </p:txBody>
      </p:sp>
      <p:sp>
        <p:nvSpPr>
          <p:cNvPr id="4" name="Slide Number Placeholder 3"/>
          <p:cNvSpPr>
            <a:spLocks noGrp="1"/>
          </p:cNvSpPr>
          <p:nvPr>
            <p:ph type="sldNum" sz="quarter" idx="10"/>
          </p:nvPr>
        </p:nvSpPr>
        <p:spPr/>
        <p:txBody>
          <a:bodyPr/>
          <a:lstStyle/>
          <a:p>
            <a:fld id="{D52D39E0-FE12-EB4A-B00A-4161B1FF2AA5}" type="slidenum">
              <a:rPr lang="en-US" smtClean="0"/>
              <a:t>45</a:t>
            </a:fld>
            <a:endParaRPr lang="en-US"/>
          </a:p>
        </p:txBody>
      </p:sp>
    </p:spTree>
    <p:extLst>
      <p:ext uri="{BB962C8B-B14F-4D97-AF65-F5344CB8AC3E}">
        <p14:creationId xmlns:p14="http://schemas.microsoft.com/office/powerpoint/2010/main" val="31806342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looked at how the total photoion yield changed</a:t>
            </a:r>
            <a:r>
              <a:rPr lang="en-US" baseline="0" dirty="0" smtClean="0"/>
              <a:t> as a function of the time-delay between a 400 nm and an 800 nm laser pulse. By using an 800 and 400 nm laser pulses, we are able to create a large enhancement in the total photoion yield then the 400 nm pulse precedes the 800 nm pulse by about 2 to 30 femtoseconds. </a:t>
            </a:r>
          </a:p>
          <a:p>
            <a:endParaRPr lang="en-US" baseline="0" dirty="0" smtClean="0"/>
          </a:p>
          <a:p>
            <a:r>
              <a:rPr lang="en-US" baseline="0" dirty="0" smtClean="0"/>
              <a:t>This effect has been seen before in nanoscale silver clusters and it was explained very simply. The first pulse creates a </a:t>
            </a:r>
            <a:r>
              <a:rPr lang="en-US" baseline="0" dirty="0" err="1" smtClean="0"/>
              <a:t>nanoplasma</a:t>
            </a:r>
            <a:r>
              <a:rPr lang="en-US" baseline="0" dirty="0" smtClean="0"/>
              <a:t> which expands. As the </a:t>
            </a:r>
            <a:r>
              <a:rPr lang="en-US" baseline="0" dirty="0" err="1" smtClean="0"/>
              <a:t>nanoplasma</a:t>
            </a:r>
            <a:r>
              <a:rPr lang="en-US" baseline="0" dirty="0" smtClean="0"/>
              <a:t> expands, it becomes more larger therefore more absorbing of the second laser pulse. However, as the </a:t>
            </a:r>
            <a:r>
              <a:rPr lang="en-US" baseline="0" dirty="0" err="1" smtClean="0"/>
              <a:t>nanoplasma</a:t>
            </a:r>
            <a:r>
              <a:rPr lang="en-US" baseline="0" dirty="0" smtClean="0"/>
              <a:t> becomes too large, it’s density drops below the critical density and it can no longer effectively absorb energy from the laser pulse.</a:t>
            </a:r>
          </a:p>
          <a:p>
            <a:r>
              <a:rPr lang="en-US" baseline="0" dirty="0" smtClean="0"/>
              <a:t>So, this is a nice result, but we see something even more interesting if we look at the photoion angular distributions that correspond to these red dots.</a:t>
            </a:r>
          </a:p>
          <a:p>
            <a:endParaRPr lang="en-US" baseline="0" dirty="0" smtClean="0"/>
          </a:p>
          <a:p>
            <a:r>
              <a:rPr lang="en-US" baseline="0" dirty="0" smtClean="0"/>
              <a:t>The red dots indicate which frames contain these sharp rings. So, we see that the appearance and disappearance of the rings corresponds very closely to the peak in the ion yield. This indicates that the shock waves are also linked to the expansion of the </a:t>
            </a:r>
            <a:r>
              <a:rPr lang="en-US" baseline="0" dirty="0" err="1" smtClean="0"/>
              <a:t>nanoplasma</a:t>
            </a:r>
            <a:r>
              <a:rPr lang="en-US" baseline="0" dirty="0" smtClean="0"/>
              <a:t>. This is exactly the behavior predicted by the theory papers. Several of them explicitly mentioned that using a first laser pulse to pre-expand the plasma and having a second pulse generate the shock wave would be the ideal situation for creating strong shock waves in </a:t>
            </a:r>
            <a:r>
              <a:rPr lang="en-US" baseline="0" dirty="0" err="1" smtClean="0"/>
              <a:t>nanoplasmas</a:t>
            </a:r>
            <a:r>
              <a:rPr lang="en-US" baseline="0" dirty="0" smtClean="0"/>
              <a:t>. </a:t>
            </a:r>
          </a:p>
        </p:txBody>
      </p:sp>
      <p:sp>
        <p:nvSpPr>
          <p:cNvPr id="4" name="Slide Number Placeholder 3"/>
          <p:cNvSpPr>
            <a:spLocks noGrp="1"/>
          </p:cNvSpPr>
          <p:nvPr>
            <p:ph type="sldNum" sz="quarter" idx="10"/>
          </p:nvPr>
        </p:nvSpPr>
        <p:spPr/>
        <p:txBody>
          <a:bodyPr/>
          <a:lstStyle/>
          <a:p>
            <a:fld id="{D52D39E0-FE12-EB4A-B00A-4161B1FF2AA5}" type="slidenum">
              <a:rPr lang="en-US" smtClean="0"/>
              <a:t>46</a:t>
            </a:fld>
            <a:endParaRPr lang="en-US"/>
          </a:p>
        </p:txBody>
      </p:sp>
    </p:spTree>
    <p:extLst>
      <p:ext uri="{BB962C8B-B14F-4D97-AF65-F5344CB8AC3E}">
        <p14:creationId xmlns:p14="http://schemas.microsoft.com/office/powerpoint/2010/main" val="3180634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explanation is confirmed</a:t>
            </a:r>
            <a:r>
              <a:rPr lang="en-US" baseline="0" dirty="0" smtClean="0"/>
              <a:t> with hydrodynamic simulations completed by our collaborators at Lawrence Livermore National Lab. This plot has some fun colors, but it’s not a cartoon, it’s the actual results from the numerical simulations.</a:t>
            </a:r>
          </a:p>
          <a:p>
            <a:endParaRPr lang="en-US" baseline="0" dirty="0" smtClean="0"/>
          </a:p>
          <a:p>
            <a:r>
              <a:rPr lang="en-US" baseline="0" dirty="0" smtClean="0"/>
              <a:t>The first three frames plot the density of the plasma versus the radial coordinate. Immediately after the first laser pulse, the plasma density is just a step function corresponding to the solid density nanoparticle. After about 20 picoseconds, the plasma has expanded and now assumes this smooth decay into the vacuum. Because of this decaying density profile, when the second laser pulse arrives, it is absorbed in a thin layer near the critical density. This localized absorption creates a pressure wave that propagates inwards. The pressure wave reflects from the center and moves outwards. As the pressure wave moves outwards. It steepens into a shock wave. The shock wave may look pretty puny when plotted in the density distribution, but when we look at the kinetic energy distribution of the ions, which is what we actually see on the detector, then the shock wave manifests as an obvious sharp peak, in good agreement with the experiment.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47</a:t>
            </a:fld>
            <a:endParaRPr lang="en-US"/>
          </a:p>
        </p:txBody>
      </p:sp>
    </p:spTree>
    <p:extLst>
      <p:ext uri="{BB962C8B-B14F-4D97-AF65-F5344CB8AC3E}">
        <p14:creationId xmlns:p14="http://schemas.microsoft.com/office/powerpoint/2010/main" val="3376059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so, using this apparatus that can look at individual nanoparticles in femtosecond laser fields, we can make the first observations of shock waves in </a:t>
            </a:r>
            <a:r>
              <a:rPr lang="en-US" baseline="0" dirty="0" err="1" smtClean="0"/>
              <a:t>nanoplasmas</a:t>
            </a:r>
            <a:r>
              <a:rPr lang="en-US" baseline="0" dirty="0" smtClean="0"/>
              <a:t>. And looking at individual particles is very important, because the shock depends on the exact laser intensity and particle size, so</a:t>
            </a:r>
            <a:r>
              <a:rPr lang="en-US" b="1" baseline="0" dirty="0" smtClean="0"/>
              <a:t> if we tried to look at many </a:t>
            </a:r>
            <a:r>
              <a:rPr lang="en-US" b="1" baseline="0" dirty="0" err="1" smtClean="0"/>
              <a:t>nanoplasmas</a:t>
            </a:r>
            <a:r>
              <a:rPr lang="en-US" b="1" baseline="0" dirty="0" smtClean="0"/>
              <a:t> at once, we would have missed these shock waves. </a:t>
            </a:r>
            <a:endParaRPr lang="en-US" b="1" dirty="0"/>
          </a:p>
        </p:txBody>
      </p:sp>
      <p:sp>
        <p:nvSpPr>
          <p:cNvPr id="4" name="Slide Number Placeholder 3"/>
          <p:cNvSpPr>
            <a:spLocks noGrp="1"/>
          </p:cNvSpPr>
          <p:nvPr>
            <p:ph type="sldNum" sz="quarter" idx="10"/>
          </p:nvPr>
        </p:nvSpPr>
        <p:spPr/>
        <p:txBody>
          <a:bodyPr/>
          <a:lstStyle/>
          <a:p>
            <a:fld id="{8F350290-2CE2-104A-B374-44C2B910C977}" type="slidenum">
              <a:rPr lang="en-US" smtClean="0"/>
              <a:t>48</a:t>
            </a:fld>
            <a:endParaRPr lang="en-US"/>
          </a:p>
        </p:txBody>
      </p:sp>
    </p:spTree>
    <p:extLst>
      <p:ext uri="{BB962C8B-B14F-4D97-AF65-F5344CB8AC3E}">
        <p14:creationId xmlns:p14="http://schemas.microsoft.com/office/powerpoint/2010/main" val="30301896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have presented all of the research that is included in the thesis, but I wanted to give you a little preview of what we are currently working on and plan to work on in the future.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49</a:t>
            </a:fld>
            <a:endParaRPr lang="en-US"/>
          </a:p>
        </p:txBody>
      </p:sp>
    </p:spTree>
    <p:extLst>
      <p:ext uri="{BB962C8B-B14F-4D97-AF65-F5344CB8AC3E}">
        <p14:creationId xmlns:p14="http://schemas.microsoft.com/office/powerpoint/2010/main" val="410647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demonstrate why fast pulses of light are interesting, I like to show this photograph. Most people have seen this photograph before, but most people do not know who took the photograph. However, in my informal survey, it seems that most Nebraskans do. For example: Dad, who took this photograph? Some people would argue that there just are not many famous people from Nebraska, but I like to believe that Nebraskans just have a special appreciation for good physics.</a:t>
            </a:r>
            <a:endParaRPr lang="en-US" dirty="0" smtClean="0"/>
          </a:p>
          <a:p>
            <a:endParaRPr lang="en-US" dirty="0" smtClean="0"/>
          </a:p>
          <a:p>
            <a:r>
              <a:rPr lang="en-US" dirty="0" smtClean="0"/>
              <a:t>So, why</a:t>
            </a:r>
            <a:r>
              <a:rPr lang="en-US" baseline="0" dirty="0" smtClean="0"/>
              <a:t> are we interested in studying things with ultrafast laser pulses. Well, in the 1930’s, when Harold Edgerton invented the Xenon </a:t>
            </a:r>
            <a:r>
              <a:rPr lang="en-US" baseline="0" dirty="0" err="1" smtClean="0"/>
              <a:t>flashlamp</a:t>
            </a:r>
            <a:r>
              <a:rPr lang="en-US" baseline="0" dirty="0" smtClean="0"/>
              <a:t>, people were probably wondering the same thing. But, by the 1960’s, Edgerton had demonstrated that the microsecond duration bursts of light allowed him to take photographs of processes that could never hope to be seen with the naked eye, like this rifle bullet speeding through an apple. </a:t>
            </a:r>
          </a:p>
          <a:p>
            <a:endParaRPr lang="en-US" baseline="0" dirty="0" smtClean="0"/>
          </a:p>
          <a:p>
            <a:r>
              <a:rPr lang="en-US" baseline="0" dirty="0" smtClean="0"/>
              <a:t>The general rule, is that in order to measure an event in time, you need a shorter one. So, we have pulses of light that are about 100 million times faster than a xenon </a:t>
            </a:r>
            <a:r>
              <a:rPr lang="en-US" baseline="0" dirty="0" err="1" smtClean="0"/>
              <a:t>flashlamp</a:t>
            </a:r>
            <a:r>
              <a:rPr lang="en-US" baseline="0" dirty="0" smtClean="0"/>
              <a:t>, </a:t>
            </a:r>
          </a:p>
          <a:p>
            <a:endParaRPr lang="en-US" baseline="0" dirty="0" smtClean="0"/>
          </a:p>
          <a:p>
            <a:r>
              <a:rPr lang="en-US" baseline="0" dirty="0" smtClean="0"/>
              <a:t>but what processes are 100 million times faster than a </a:t>
            </a:r>
            <a:r>
              <a:rPr lang="en-US" baseline="0" dirty="0" err="1" smtClean="0"/>
              <a:t>flashlamp</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F350290-2CE2-104A-B374-44C2B910C977}" type="slidenum">
              <a:rPr lang="en-US" smtClean="0"/>
              <a:t>5</a:t>
            </a:fld>
            <a:endParaRPr lang="en-US"/>
          </a:p>
        </p:txBody>
      </p:sp>
    </p:spTree>
    <p:extLst>
      <p:ext uri="{BB962C8B-B14F-4D97-AF65-F5344CB8AC3E}">
        <p14:creationId xmlns:p14="http://schemas.microsoft.com/office/powerpoint/2010/main" val="27952490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50</a:t>
            </a:fld>
            <a:endParaRPr lang="en-US"/>
          </a:p>
        </p:txBody>
      </p:sp>
    </p:spTree>
    <p:extLst>
      <p:ext uri="{BB962C8B-B14F-4D97-AF65-F5344CB8AC3E}">
        <p14:creationId xmlns:p14="http://schemas.microsoft.com/office/powerpoint/2010/main" val="3759653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Recently,</a:t>
            </a:r>
            <a:r>
              <a:rPr lang="en-US" baseline="0" dirty="0" smtClean="0"/>
              <a:t> Chris Mancuso has completed another study of strong field ionization in atoms, but this time, instead of working with linearly polarized light, he used two circularly polarized laser fields of different colors. What we found is that we can generate the same kind of low-energy </a:t>
            </a:r>
            <a:r>
              <a:rPr lang="en-US" baseline="0" dirty="0" err="1" smtClean="0"/>
              <a:t>rescattering</a:t>
            </a:r>
            <a:r>
              <a:rPr lang="en-US" baseline="0" dirty="0" smtClean="0"/>
              <a:t> structures even with these very complicated fields. This experiment really expands the parameter space compared to the study that I presented at the start of this talk. Now, instead of the electrons being driven in a line, up and down by the laser field, they can be driven anywhere in a two-dimensional plane. So, this might open a lot more doors for more complicated experiments that use this </a:t>
            </a:r>
            <a:r>
              <a:rPr lang="en-US" baseline="0" dirty="0" err="1" smtClean="0"/>
              <a:t>rescattering</a:t>
            </a:r>
            <a:r>
              <a:rPr lang="en-US" baseline="0" dirty="0" smtClean="0"/>
              <a:t> process to provide information about molecular structure.</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51</a:t>
            </a:fld>
            <a:endParaRPr lang="en-US"/>
          </a:p>
        </p:txBody>
      </p:sp>
    </p:spTree>
    <p:extLst>
      <p:ext uri="{BB962C8B-B14F-4D97-AF65-F5344CB8AC3E}">
        <p14:creationId xmlns:p14="http://schemas.microsoft.com/office/powerpoint/2010/main" val="9026137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also pushing towards new frontiers with nanomaterials as well. While I was writing my thesis and working on this talk, Jennifer Ellis was in the lab for three weeks straight building the apparatus to collect. The first time-revolved data on nanoparticles high-harmonic generation. And I don’t mean first at JILA, I think that this experiment is one-of-a-kind in the world. Anyway, we have the first time-resolved data corresponding to the heating of electrons in a sample of </a:t>
            </a:r>
            <a:r>
              <a:rPr lang="en-US" baseline="0" dirty="0" err="1" smtClean="0"/>
              <a:t>oleylamine</a:t>
            </a:r>
            <a:r>
              <a:rPr lang="en-US" baseline="0" dirty="0" smtClean="0"/>
              <a:t>. Here we can see the electrons cooling on a timescale of about 300 fs.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52</a:t>
            </a:fld>
            <a:endParaRPr lang="en-US"/>
          </a:p>
        </p:txBody>
      </p:sp>
    </p:spTree>
    <p:extLst>
      <p:ext uri="{BB962C8B-B14F-4D97-AF65-F5344CB8AC3E}">
        <p14:creationId xmlns:p14="http://schemas.microsoft.com/office/powerpoint/2010/main" val="30711546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that</a:t>
            </a:r>
            <a:r>
              <a:rPr lang="en-US" baseline="0" dirty="0" smtClean="0"/>
              <a:t> we are going to take is to switch to generating our nanoparticles through a magnetron sputtering source, which will allow us to generate ultrapure, very small nanoparticles of metal and semi-conductor materials.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53</a:t>
            </a:fld>
            <a:endParaRPr lang="en-US"/>
          </a:p>
        </p:txBody>
      </p:sp>
    </p:spTree>
    <p:extLst>
      <p:ext uri="{BB962C8B-B14F-4D97-AF65-F5344CB8AC3E}">
        <p14:creationId xmlns:p14="http://schemas.microsoft.com/office/powerpoint/2010/main" val="35578360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combination</a:t>
            </a:r>
            <a:r>
              <a:rPr lang="en-US" baseline="0" dirty="0" smtClean="0"/>
              <a:t> of the HHG source and the magnetron nanoparticle source will allow us to utilize the attosecond pulse trains that are created with HHG to study the femtosecond and attosecond dynamics of nanoparticles. Studying things </a:t>
            </a:r>
            <a:r>
              <a:rPr lang="en-US" baseline="0" dirty="0" err="1" smtClean="0"/>
              <a:t>rangingfrom</a:t>
            </a:r>
            <a:r>
              <a:rPr lang="en-US" baseline="0" dirty="0" smtClean="0"/>
              <a:t> the incredibly fast </a:t>
            </a:r>
            <a:r>
              <a:rPr lang="en-US" baseline="0" dirty="0" err="1" smtClean="0"/>
              <a:t>plasmon</a:t>
            </a:r>
            <a:r>
              <a:rPr lang="en-US" baseline="0" dirty="0" smtClean="0"/>
              <a:t> dynamics in metal nanoparticles, to exciton dynamics in quantum dots.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54</a:t>
            </a:fld>
            <a:endParaRPr lang="en-US"/>
          </a:p>
        </p:txBody>
      </p:sp>
    </p:spTree>
    <p:extLst>
      <p:ext uri="{BB962C8B-B14F-4D97-AF65-F5344CB8AC3E}">
        <p14:creationId xmlns:p14="http://schemas.microsoft.com/office/powerpoint/2010/main" val="4115485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55</a:t>
            </a:fld>
            <a:endParaRPr lang="en-US"/>
          </a:p>
        </p:txBody>
      </p:sp>
    </p:spTree>
    <p:extLst>
      <p:ext uri="{BB962C8B-B14F-4D97-AF65-F5344CB8AC3E}">
        <p14:creationId xmlns:p14="http://schemas.microsoft.com/office/powerpoint/2010/main" val="40608420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complete</a:t>
            </a:r>
            <a:r>
              <a:rPr lang="en-US" baseline="0" dirty="0" smtClean="0"/>
              <a:t> these experiments, we needed help from a lot of different, and here is just a partial list of people that I need to thank. Thanks to the team at JILA, especially Jennifer Ellis and Wei </a:t>
            </a:r>
            <a:r>
              <a:rPr lang="en-US" baseline="0" dirty="0" err="1" smtClean="0"/>
              <a:t>Xiong</a:t>
            </a:r>
            <a:r>
              <a:rPr lang="en-US" baseline="0" dirty="0" smtClean="0"/>
              <a:t> and MARGARET and HENRY. Also thanks to Jose Jimenez and his graduate student Brett Palm. And big thanks to our theory collaborators at Livermore National Lab and Naval Research Lab.</a:t>
            </a:r>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56</a:t>
            </a:fld>
            <a:endParaRPr lang="en-US"/>
          </a:p>
        </p:txBody>
      </p:sp>
    </p:spTree>
    <p:extLst>
      <p:ext uri="{BB962C8B-B14F-4D97-AF65-F5344CB8AC3E}">
        <p14:creationId xmlns:p14="http://schemas.microsoft.com/office/powerpoint/2010/main" val="19069422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thank you for your attention, and I would be glad to take any questions or comments.</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58</a:t>
            </a:fld>
            <a:endParaRPr lang="en-US"/>
          </a:p>
        </p:txBody>
      </p:sp>
    </p:spTree>
    <p:extLst>
      <p:ext uri="{BB962C8B-B14F-4D97-AF65-F5344CB8AC3E}">
        <p14:creationId xmlns:p14="http://schemas.microsoft.com/office/powerpoint/2010/main" val="574850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thank you for your attention, and I would be glad to take any questions or comments.</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59</a:t>
            </a:fld>
            <a:endParaRPr lang="en-US"/>
          </a:p>
        </p:txBody>
      </p:sp>
    </p:spTree>
    <p:extLst>
      <p:ext uri="{BB962C8B-B14F-4D97-AF65-F5344CB8AC3E}">
        <p14:creationId xmlns:p14="http://schemas.microsoft.com/office/powerpoint/2010/main" val="574850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thank you for your attention, and I would be glad to take any questions or comments.</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60</a:t>
            </a:fld>
            <a:endParaRPr lang="en-US"/>
          </a:p>
        </p:txBody>
      </p:sp>
    </p:spTree>
    <p:extLst>
      <p:ext uri="{BB962C8B-B14F-4D97-AF65-F5344CB8AC3E}">
        <p14:creationId xmlns:p14="http://schemas.microsoft.com/office/powerpoint/2010/main" val="574850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actually</a:t>
            </a:r>
            <a:r>
              <a:rPr lang="en-US" baseline="0" dirty="0" smtClean="0"/>
              <a:t> a lot of things.</a:t>
            </a:r>
          </a:p>
          <a:p>
            <a:endParaRPr lang="en-US" baseline="0" dirty="0" smtClean="0"/>
          </a:p>
          <a:p>
            <a:r>
              <a:rPr lang="en-US" baseline="0" dirty="0" smtClean="0"/>
              <a:t>Here is bullet through apple. This is actually a good bit faster than a neuron can fire, so it’s already impressive. The time that it takes for a CPU to add two numbers together, called a clock cycle, is about 300 ps these days. Bond vibrations are happening on the timescale of about 50 fs. So this is why femtosecond pulses can be used to study chemical reactions in real-time. </a:t>
            </a:r>
          </a:p>
          <a:p>
            <a:endParaRPr lang="en-US" baseline="0" dirty="0" smtClean="0"/>
          </a:p>
          <a:p>
            <a:r>
              <a:rPr lang="en-US" baseline="0" dirty="0" smtClean="0"/>
              <a:t>At the attosecond timescale, atomic motions are frozen out, but electrons are moving around. The valence elections are moving on a timescale of about 10–100 </a:t>
            </a:r>
            <a:r>
              <a:rPr lang="en-US" baseline="0" dirty="0" err="1" smtClean="0"/>
              <a:t>attoseconds</a:t>
            </a:r>
            <a:r>
              <a:rPr lang="en-US" baseline="0" dirty="0" smtClean="0"/>
              <a:t>, and the core electrons are moving on the timescale of about 1 to 10 as. </a:t>
            </a:r>
          </a:p>
          <a:p>
            <a:endParaRPr lang="en-US" baseline="0" dirty="0" smtClean="0"/>
          </a:p>
          <a:p>
            <a:r>
              <a:rPr lang="en-US" baseline="0" dirty="0" smtClean="0"/>
              <a:t>On the zeptosecond timescale, you</a:t>
            </a:r>
            <a:r>
              <a:rPr lang="fr-FR" baseline="0" dirty="0" smtClean="0"/>
              <a:t>’</a:t>
            </a:r>
            <a:r>
              <a:rPr lang="en-US" baseline="0" dirty="0" err="1" smtClean="0"/>
              <a:t>ve</a:t>
            </a:r>
            <a:r>
              <a:rPr lang="en-US" baseline="0" dirty="0" smtClean="0"/>
              <a:t> got motions inside the nucleus, for example, making an breaking a nucleus, also known as nuclear fission and nuclear fusion. Here I’m showing a picture of the tiny capsule at the National Ignition Facility in Livermore California where they focus 192 different lasers in the attempt of starting a fusion reaction. If you want an example of a fusion that actually works and doesn’t cost 1 billion dollars, here is a photograph of the sun.</a:t>
            </a:r>
          </a:p>
          <a:p>
            <a:endParaRPr lang="en-US" baseline="0" dirty="0" smtClean="0"/>
          </a:p>
          <a:p>
            <a:r>
              <a:rPr lang="en-US" baseline="0" dirty="0" smtClean="0"/>
              <a:t>Currently, the world’s shortest laser pulse is 67 </a:t>
            </a:r>
            <a:r>
              <a:rPr lang="en-US" baseline="0" dirty="0" err="1" smtClean="0"/>
              <a:t>attoseconds</a:t>
            </a:r>
            <a:r>
              <a:rPr lang="en-US" baseline="0" dirty="0" smtClean="0"/>
              <a:t>, putting it firmly in the regime of studying the motions of electrons in atoms and on the nanoscale. These pulses are difficult to make, so I’ve also included femtosecond lasers on this line, which clock in at about 25 femtoseconds. </a:t>
            </a:r>
          </a:p>
        </p:txBody>
      </p:sp>
      <p:sp>
        <p:nvSpPr>
          <p:cNvPr id="4" name="Slide Number Placeholder 3"/>
          <p:cNvSpPr>
            <a:spLocks noGrp="1"/>
          </p:cNvSpPr>
          <p:nvPr>
            <p:ph type="sldNum" sz="quarter" idx="10"/>
          </p:nvPr>
        </p:nvSpPr>
        <p:spPr/>
        <p:txBody>
          <a:bodyPr/>
          <a:lstStyle/>
          <a:p>
            <a:fld id="{8F350290-2CE2-104A-B374-44C2B910C977}" type="slidenum">
              <a:rPr lang="en-US" smtClean="0"/>
              <a:t>6</a:t>
            </a:fld>
            <a:endParaRPr lang="en-US"/>
          </a:p>
        </p:txBody>
      </p:sp>
    </p:spTree>
    <p:extLst>
      <p:ext uri="{BB962C8B-B14F-4D97-AF65-F5344CB8AC3E}">
        <p14:creationId xmlns:p14="http://schemas.microsoft.com/office/powerpoint/2010/main" val="26865609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Pinnick</a:t>
            </a:r>
            <a:r>
              <a:rPr lang="en-US" dirty="0" smtClean="0"/>
              <a:t> and </a:t>
            </a:r>
            <a:r>
              <a:rPr lang="en-US" dirty="0" err="1" smtClean="0"/>
              <a:t>whitesands</a:t>
            </a:r>
            <a:r>
              <a:rPr lang="en-US" baseline="0" dirty="0" smtClean="0"/>
              <a:t> 1980s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65</a:t>
            </a:fld>
            <a:endParaRPr lang="en-US"/>
          </a:p>
        </p:txBody>
      </p:sp>
    </p:spTree>
    <p:extLst>
      <p:ext uri="{BB962C8B-B14F-4D97-AF65-F5344CB8AC3E}">
        <p14:creationId xmlns:p14="http://schemas.microsoft.com/office/powerpoint/2010/main" val="970109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know that</a:t>
            </a:r>
            <a:r>
              <a:rPr lang="en-US" baseline="0" dirty="0" smtClean="0"/>
              <a:t> these results are not just some artifact due to our spectrometer, because our collaborator in Japan has calculated the theoretical photoelectron angular distribution using a supercomputer and it agrees with what we recorded using our VMI spectrometer.</a:t>
            </a:r>
          </a:p>
          <a:p>
            <a:endParaRPr lang="en-US" baseline="0" dirty="0" smtClean="0"/>
          </a:p>
        </p:txBody>
      </p:sp>
      <p:sp>
        <p:nvSpPr>
          <p:cNvPr id="4" name="Slide Number Placeholder 3"/>
          <p:cNvSpPr>
            <a:spLocks noGrp="1"/>
          </p:cNvSpPr>
          <p:nvPr>
            <p:ph type="sldNum" sz="quarter" idx="10"/>
          </p:nvPr>
        </p:nvSpPr>
        <p:spPr/>
        <p:txBody>
          <a:bodyPr/>
          <a:lstStyle/>
          <a:p>
            <a:fld id="{8F350290-2CE2-104A-B374-44C2B910C977}" type="slidenum">
              <a:rPr lang="en-US" smtClean="0"/>
              <a:t>68</a:t>
            </a:fld>
            <a:endParaRPr lang="en-US"/>
          </a:p>
        </p:txBody>
      </p:sp>
    </p:spTree>
    <p:extLst>
      <p:ext uri="{BB962C8B-B14F-4D97-AF65-F5344CB8AC3E}">
        <p14:creationId xmlns:p14="http://schemas.microsoft.com/office/powerpoint/2010/main" val="22893915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borrowed</a:t>
            </a:r>
            <a:r>
              <a:rPr lang="en-US" baseline="0" dirty="0" smtClean="0"/>
              <a:t> three pieces of equipment from the aerosol chemistry world. First, we used a compressed gas atomizer to convert a liquid sample (here in this jug) into a mist of droplets with a size distributions centered around 1 micron in diameter. These droplets then evaporate, leaving behind whatever material was dissolved in the solvent.</a:t>
            </a:r>
          </a:p>
          <a:p>
            <a:endParaRPr lang="en-US" baseline="0" dirty="0" smtClean="0"/>
          </a:p>
          <a:p>
            <a:r>
              <a:rPr lang="en-US" baseline="0" dirty="0" smtClean="0"/>
              <a:t>This electrostatic classifier passes the particles through a column, which can be used to select a specific size of particles. This causes a decrease in the particle density, so we typically did not use this for most of the experiments that I will present today. The particle aerosol then passes through an aerodynamic lens, which is basically a tube full of washers that are carefully calculated to cause the nanoparticles to emerge as a collimated beam while leaving the gas divergent.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74</a:t>
            </a:fld>
            <a:endParaRPr lang="en-US"/>
          </a:p>
        </p:txBody>
      </p:sp>
    </p:spTree>
    <p:extLst>
      <p:ext uri="{BB962C8B-B14F-4D97-AF65-F5344CB8AC3E}">
        <p14:creationId xmlns:p14="http://schemas.microsoft.com/office/powerpoint/2010/main" val="4125336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talk about the third</a:t>
            </a:r>
            <a:r>
              <a:rPr lang="en-US" baseline="0" dirty="0" smtClean="0"/>
              <a:t> study that we completed using this apparatus. This study is more in line with the original motivation for building the apparatus in the first place, which is observing the electronic exciton </a:t>
            </a:r>
            <a:r>
              <a:rPr lang="en-US" baseline="0" dirty="0" err="1" smtClean="0"/>
              <a:t>wavefunctions</a:t>
            </a:r>
            <a:r>
              <a:rPr lang="en-US" baseline="0" dirty="0" smtClean="0"/>
              <a:t> in quantum dots.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78</a:t>
            </a:fld>
            <a:endParaRPr lang="en-US"/>
          </a:p>
        </p:txBody>
      </p:sp>
    </p:spTree>
    <p:extLst>
      <p:ext uri="{BB962C8B-B14F-4D97-AF65-F5344CB8AC3E}">
        <p14:creationId xmlns:p14="http://schemas.microsoft.com/office/powerpoint/2010/main" val="42490319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79</a:t>
            </a:fld>
            <a:endParaRPr lang="en-US"/>
          </a:p>
        </p:txBody>
      </p:sp>
    </p:spTree>
    <p:extLst>
      <p:ext uri="{BB962C8B-B14F-4D97-AF65-F5344CB8AC3E}">
        <p14:creationId xmlns:p14="http://schemas.microsoft.com/office/powerpoint/2010/main" val="31585544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conclude the talk, I will emphasize just a few key points. Mainly, what I wanted to show is that, when you combine it with a nanoparticle source, the velocity map imaging spectrometer can be a versatile tool for investigating nanoscale systems. I showed you a few results to support this, demonstrating how we have used a VMI to make the first observation of shock waves in nanoplasmas, reveal nanoscale optical effects via the formation of a localized plasma, and (if you saw the poser on Monday) ultrafast charge transfer between quantum dots and an organic dye molecule. </a:t>
            </a:r>
          </a:p>
          <a:p>
            <a:r>
              <a:rPr lang="en-US" baseline="0" dirty="0" smtClean="0"/>
              <a:t>In the future, we are still venturing onwards on our quest to image the </a:t>
            </a:r>
            <a:r>
              <a:rPr lang="en-US" baseline="0" dirty="0" err="1" smtClean="0"/>
              <a:t>excitonic</a:t>
            </a:r>
            <a:r>
              <a:rPr lang="en-US" baseline="0" dirty="0" smtClean="0"/>
              <a:t> orbitals of quantum dots, and we hope to achieve this goal incorporating a high-harmonic source into the experiment and improving our particle source to generate smaller and higher-quality nanoparticles.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84</a:t>
            </a:fld>
            <a:endParaRPr lang="en-US"/>
          </a:p>
        </p:txBody>
      </p:sp>
    </p:spTree>
    <p:extLst>
      <p:ext uri="{BB962C8B-B14F-4D97-AF65-F5344CB8AC3E}">
        <p14:creationId xmlns:p14="http://schemas.microsoft.com/office/powerpoint/2010/main" val="40608420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the data looks like. If you use</a:t>
            </a:r>
            <a:r>
              <a:rPr lang="en-US" baseline="0" dirty="0" smtClean="0"/>
              <a:t> a single laser pulse, you generate a big, mostly featureless, blob of ions, shown here. The features that you do see here are due to damage of our MCP detector, so the actual </a:t>
            </a:r>
            <a:r>
              <a:rPr lang="en-US" baseline="0" dirty="0" err="1" smtClean="0"/>
              <a:t>photoion</a:t>
            </a:r>
            <a:r>
              <a:rPr lang="en-US" baseline="0" dirty="0" smtClean="0"/>
              <a:t> distribution is even more boring.</a:t>
            </a:r>
          </a:p>
          <a:p>
            <a:r>
              <a:rPr lang="en-US" baseline="0" dirty="0" smtClean="0"/>
              <a:t>If we use two laser pulses, we usually still see a big blob of ions. However, if we use two laser pulses with a time delay of about 7 to 40 ps, we start to see some ions distributions that have a sharp peak, that I am going to explain is a shock wave.</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86</a:t>
            </a:fld>
            <a:endParaRPr lang="en-US"/>
          </a:p>
        </p:txBody>
      </p:sp>
    </p:spTree>
    <p:extLst>
      <p:ext uri="{BB962C8B-B14F-4D97-AF65-F5344CB8AC3E}">
        <p14:creationId xmlns:p14="http://schemas.microsoft.com/office/powerpoint/2010/main" val="68725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above are the raw photoion momentum distributions from nanoplasma explosions of single nanoparticles with diameters between ~40 nm and 100 nm with an 800 nm laser. The center of the frame corresponds to ions with zero kinetic energy while the edge of the frame is 80 eV. The laser polarization is in the vertical direction and the laser propagates from left to right. Frames a and f show no particles, while frames b, d, h, I, and j show diffuse plasma explosions. Frames c, e, and g, display shock shells</a:t>
            </a:r>
            <a:r>
              <a:rPr lang="en-US" sz="1200" baseline="30000" dirty="0" smtClean="0"/>
              <a:t>1</a:t>
            </a:r>
            <a:r>
              <a:rPr lang="en-US" sz="1200" dirty="0" smtClean="0"/>
              <a:t> (indicated with arrows) that were generated from particles subjected to the precise laser intensity required to initiate the shock physics.  </a:t>
            </a:r>
            <a:r>
              <a:rPr lang="en-US" sz="1200" baseline="30000" dirty="0" smtClean="0"/>
              <a:t>1</a:t>
            </a:r>
            <a:r>
              <a:rPr lang="en-US" sz="1050" dirty="0" smtClean="0"/>
              <a:t>Kaplan, </a:t>
            </a:r>
            <a:r>
              <a:rPr lang="en-US" sz="1050" dirty="0" err="1" smtClean="0"/>
              <a:t>Dubetsky</a:t>
            </a:r>
            <a:r>
              <a:rPr lang="en-US" sz="1050" dirty="0" smtClean="0"/>
              <a:t>, </a:t>
            </a:r>
            <a:r>
              <a:rPr lang="en-US" sz="1050" dirty="0" err="1" smtClean="0"/>
              <a:t>Shkolnikov</a:t>
            </a:r>
            <a:r>
              <a:rPr lang="en-US" sz="1050" dirty="0" smtClean="0"/>
              <a:t>, </a:t>
            </a:r>
            <a:r>
              <a:rPr lang="en-US" sz="1050" i="1" dirty="0" smtClean="0"/>
              <a:t>Phys. Rev. </a:t>
            </a:r>
            <a:r>
              <a:rPr lang="en-US" sz="1050" i="1" dirty="0" err="1" smtClean="0"/>
              <a:t>Lett</a:t>
            </a:r>
            <a:r>
              <a:rPr lang="en-US" sz="1050" i="1" dirty="0" smtClean="0"/>
              <a:t>.</a:t>
            </a:r>
            <a:r>
              <a:rPr lang="en-US" sz="1050" dirty="0" smtClean="0"/>
              <a:t> </a:t>
            </a:r>
            <a:r>
              <a:rPr lang="en-US" sz="1050" b="1" dirty="0" smtClean="0"/>
              <a:t>91</a:t>
            </a:r>
            <a:r>
              <a:rPr lang="en-US" sz="1050" dirty="0" smtClean="0"/>
              <a:t>, 143401 (2003)</a:t>
            </a:r>
            <a:endParaRPr lang="en-US" sz="1200" dirty="0"/>
          </a:p>
        </p:txBody>
      </p:sp>
      <p:sp>
        <p:nvSpPr>
          <p:cNvPr id="4" name="Slide Number Placeholder 3"/>
          <p:cNvSpPr>
            <a:spLocks noGrp="1"/>
          </p:cNvSpPr>
          <p:nvPr>
            <p:ph type="sldNum" sz="quarter" idx="10"/>
          </p:nvPr>
        </p:nvSpPr>
        <p:spPr/>
        <p:txBody>
          <a:bodyPr/>
          <a:lstStyle/>
          <a:p>
            <a:fld id="{D52D39E0-FE12-EB4A-B00A-4161B1FF2AA5}" type="slidenum">
              <a:rPr lang="en-US" smtClean="0"/>
              <a:t>87</a:t>
            </a:fld>
            <a:endParaRPr lang="en-US"/>
          </a:p>
        </p:txBody>
      </p:sp>
    </p:spTree>
    <p:extLst>
      <p:ext uri="{BB962C8B-B14F-4D97-AF65-F5344CB8AC3E}">
        <p14:creationId xmlns:p14="http://schemas.microsoft.com/office/powerpoint/2010/main" val="41819212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occasionally we see a flash corresponding to the ions created from a single laser-irradiated nanoparticle. The edge of the frame is about 100 eV, so as you can see, we are producing a big blob of ions all the way past 100 eV.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88</a:t>
            </a:fld>
            <a:endParaRPr lang="en-US"/>
          </a:p>
        </p:txBody>
      </p:sp>
    </p:spTree>
    <p:extLst>
      <p:ext uri="{BB962C8B-B14F-4D97-AF65-F5344CB8AC3E}">
        <p14:creationId xmlns:p14="http://schemas.microsoft.com/office/powerpoint/2010/main" val="3425185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a:t>
            </a:r>
            <a:r>
              <a:rPr lang="en-US" baseline="0" dirty="0" smtClean="0"/>
              <a:t> point that I would like to make is this. The shock waves look qualitatively different at different time delays. As you can see, the shock at 10 ps looks much less sharp than the shock at 40 ps. If you look at the 1D lineouts, you can see that the shock at 40 ps is indeed much sharper and contains a larger fraction of the ions than the shock at 10 ps. This same effect is seen in the simulations. So, this demonstrates that we have some rudimentary level of control over the shock waves. In the future, we think that it could be possible to use additional laser pulses to shape the plasma density profile to further enhance the shock wave formation.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90</a:t>
            </a:fld>
            <a:endParaRPr lang="en-US"/>
          </a:p>
        </p:txBody>
      </p:sp>
    </p:spTree>
    <p:extLst>
      <p:ext uri="{BB962C8B-B14F-4D97-AF65-F5344CB8AC3E}">
        <p14:creationId xmlns:p14="http://schemas.microsoft.com/office/powerpoint/2010/main" val="2267603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put both</a:t>
            </a:r>
            <a:r>
              <a:rPr lang="en-US" baseline="0" dirty="0" smtClean="0"/>
              <a:t> attosecond laser pulses and titanium sapphire lasers on the previous slide, because these are both the specialties of the people that I work for, Margaret and Henry. Margaret and Henry actually do two things, then run a 25 person company about 3 miles from here, called </a:t>
            </a:r>
            <a:r>
              <a:rPr lang="en-US" baseline="0" dirty="0" err="1" smtClean="0"/>
              <a:t>KMLabs</a:t>
            </a:r>
            <a:r>
              <a:rPr lang="en-US" baseline="0" dirty="0" smtClean="0"/>
              <a:t>, that sells some of the best Ti:sapphire lasers in the world, and they run a 25 person research group here at JILA that focuses these femtosecond laser pulses through different gases like argon or neon or helium and converts them into attosecond duration bursts of extreme ultraviolet photons. If that seems insane to you that you can focus a infrared laser through a region of gas and create ultraviolet light, you are right, it is pretty crazy. But I will explain that in a few slides.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7</a:t>
            </a:fld>
            <a:endParaRPr lang="en-US"/>
          </a:p>
        </p:txBody>
      </p:sp>
    </p:spTree>
    <p:extLst>
      <p:ext uri="{BB962C8B-B14F-4D97-AF65-F5344CB8AC3E}">
        <p14:creationId xmlns:p14="http://schemas.microsoft.com/office/powerpoint/2010/main" val="16887457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allows us to make the following qualitative</a:t>
            </a:r>
            <a:r>
              <a:rPr lang="en-US" baseline="0" dirty="0" smtClean="0"/>
              <a:t> picture of what is going on. The first pulse creates a plasma. This plasma then expands. The amount of expansion depends on the time delay before the second laser pulse. When the second laser pulse arrives and dumps more energy into the plasma. Then, a shock forms in the expanding plasma.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91</a:t>
            </a:fld>
            <a:endParaRPr lang="en-US"/>
          </a:p>
        </p:txBody>
      </p:sp>
    </p:spTree>
    <p:extLst>
      <p:ext uri="{BB962C8B-B14F-4D97-AF65-F5344CB8AC3E}">
        <p14:creationId xmlns:p14="http://schemas.microsoft.com/office/powerpoint/2010/main" val="18472440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did</a:t>
            </a:r>
            <a:r>
              <a:rPr lang="en-US" baseline="0" dirty="0" smtClean="0"/>
              <a:t> we observe shock waves in nanoplasma when so many other experiments had failed to do so? Well, we cheated!</a:t>
            </a:r>
          </a:p>
          <a:p>
            <a:r>
              <a:rPr lang="en-US" baseline="0" dirty="0" smtClean="0"/>
              <a:t>The theory papers had predicted shock waves in the regime of small noble-gas clusters. Our experiment operates in a completely different regime, where we use much larger solid nanoparticles that contain several orders of magnitude more atoms. Most importantly, we look at just one nanoparticle per laser shot. Because our nanoparticles are so much larger than previous studies, we can collect enough ions even from a single nanoparticle. </a:t>
            </a:r>
          </a:p>
          <a:p>
            <a:r>
              <a:rPr lang="en-US" baseline="0" dirty="0" smtClean="0"/>
              <a:t>So, how does the experiment work?</a:t>
            </a:r>
          </a:p>
        </p:txBody>
      </p:sp>
      <p:sp>
        <p:nvSpPr>
          <p:cNvPr id="4" name="Slide Number Placeholder 3"/>
          <p:cNvSpPr>
            <a:spLocks noGrp="1"/>
          </p:cNvSpPr>
          <p:nvPr>
            <p:ph type="sldNum" sz="quarter" idx="10"/>
          </p:nvPr>
        </p:nvSpPr>
        <p:spPr/>
        <p:txBody>
          <a:bodyPr/>
          <a:lstStyle/>
          <a:p>
            <a:fld id="{D52D39E0-FE12-EB4A-B00A-4161B1FF2AA5}" type="slidenum">
              <a:rPr lang="en-US" smtClean="0"/>
              <a:t>94</a:t>
            </a:fld>
            <a:endParaRPr lang="en-US"/>
          </a:p>
        </p:txBody>
      </p:sp>
    </p:spTree>
    <p:extLst>
      <p:ext uri="{BB962C8B-B14F-4D97-AF65-F5344CB8AC3E}">
        <p14:creationId xmlns:p14="http://schemas.microsoft.com/office/powerpoint/2010/main" val="19157729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some idea about ultrafast lasers, let me tell you a little bit about who I work for. I work for two professors in the CU physics department named Henry </a:t>
            </a:r>
            <a:r>
              <a:rPr lang="en-US" baseline="0" dirty="0" err="1" smtClean="0"/>
              <a:t>Kapteyn</a:t>
            </a:r>
            <a:r>
              <a:rPr lang="en-US" baseline="0" dirty="0" smtClean="0"/>
              <a:t> and Margaret </a:t>
            </a:r>
            <a:r>
              <a:rPr lang="en-US" baseline="0" dirty="0" err="1" smtClean="0"/>
              <a:t>Murnane</a:t>
            </a:r>
            <a:r>
              <a:rPr lang="en-US" baseline="0" dirty="0" smtClean="0"/>
              <a:t>. And they run two things. First, they run a 30 person company located in east Boulder, near 55</a:t>
            </a:r>
            <a:r>
              <a:rPr lang="en-US" baseline="30000" dirty="0" smtClean="0"/>
              <a:t>th</a:t>
            </a:r>
            <a:r>
              <a:rPr lang="en-US" baseline="0" dirty="0" smtClean="0"/>
              <a:t> and Arapahoe, that makes some of the best femtosecond laser systems in the world. Second, they run a 25 person research group in the JILA building that uses these femtosecond lasers to make attosecond pulses of extreme ultraviolet light and finds applications for these light sources.</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100</a:t>
            </a:fld>
            <a:endParaRPr lang="en-US"/>
          </a:p>
        </p:txBody>
      </p:sp>
    </p:spTree>
    <p:extLst>
      <p:ext uri="{BB962C8B-B14F-4D97-AF65-F5344CB8AC3E}">
        <p14:creationId xmlns:p14="http://schemas.microsoft.com/office/powerpoint/2010/main" val="15856088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101</a:t>
            </a:fld>
            <a:endParaRPr lang="en-US"/>
          </a:p>
        </p:txBody>
      </p:sp>
    </p:spTree>
    <p:extLst>
      <p:ext uri="{BB962C8B-B14F-4D97-AF65-F5344CB8AC3E}">
        <p14:creationId xmlns:p14="http://schemas.microsoft.com/office/powerpoint/2010/main" val="2686560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using both femtosecond lasers and the attosecond pulses obtained from HHG, the KM group here at JILA can study a wide assortment of the fastest processes that we can currently study. From studying dynamics at surfaces, to watching chemical reactions unfold, to looking at both heat transport and magnetic dynamics on a nanoscale, topics that have direct applications to constructing the next generations of CPUs and hard drives. </a:t>
            </a:r>
          </a:p>
          <a:p>
            <a:endParaRPr lang="en-US" baseline="0" dirty="0" smtClean="0"/>
          </a:p>
          <a:p>
            <a:r>
              <a:rPr lang="en-US" baseline="0" dirty="0" smtClean="0"/>
              <a:t>So, we use femtosecond and attosecond laser pulses because they allow us to explore a frontier of science: studying the fastest processes possible.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8</a:t>
            </a:fld>
            <a:endParaRPr lang="en-US"/>
          </a:p>
        </p:txBody>
      </p:sp>
    </p:spTree>
    <p:extLst>
      <p:ext uri="{BB962C8B-B14F-4D97-AF65-F5344CB8AC3E}">
        <p14:creationId xmlns:p14="http://schemas.microsoft.com/office/powerpoint/2010/main" val="756900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 we want to study atoms, nanoparticles, and </a:t>
            </a:r>
            <a:r>
              <a:rPr lang="en-US" baseline="0" dirty="0" err="1" smtClean="0"/>
              <a:t>nanoplasmas</a:t>
            </a:r>
            <a:r>
              <a:rPr lang="en-US" baseline="0" dirty="0" smtClean="0"/>
              <a:t> in strong femtosecond laser fields? The answer is a little bit different for each species. For atoms, one big motivation to study their behavior in strong fields is this process of high harmonic generation. It is possible that if we learn more about what happens when atoms are exposed to a strong laser field, then we will be able to make the process of high harmonic generation more efficient and more useful. </a:t>
            </a:r>
          </a:p>
          <a:p>
            <a:endParaRPr lang="en-US" baseline="0" dirty="0" smtClean="0"/>
          </a:p>
          <a:p>
            <a:r>
              <a:rPr lang="en-US" baseline="0" dirty="0" smtClean="0"/>
              <a:t>We are interested in nanoparticles, because nanoparticles offer a way to enhance the light field on a nanometer scale. Normally, using lenses, you cannot focus light to dimensions smaller than the wavelength of the light. Which is annoying. However, with nanoparticles, light can be focused on a much more localized scale.</a:t>
            </a:r>
          </a:p>
          <a:p>
            <a:endParaRPr lang="en-US" baseline="0" dirty="0" smtClean="0"/>
          </a:p>
          <a:p>
            <a:r>
              <a:rPr lang="en-US" baseline="0" dirty="0" smtClean="0"/>
              <a:t>For </a:t>
            </a:r>
            <a:r>
              <a:rPr lang="en-US" baseline="0" dirty="0" err="1" smtClean="0"/>
              <a:t>nanoplasmas</a:t>
            </a:r>
            <a:r>
              <a:rPr lang="en-US" baseline="0" dirty="0" smtClean="0"/>
              <a:t>, the motivation is that they are highly absorbing of laser light. In addition, they keep the energy that they absorb localized in a very small region. The net result is that </a:t>
            </a:r>
            <a:r>
              <a:rPr lang="en-US" baseline="0" dirty="0" err="1" smtClean="0"/>
              <a:t>nanoplasmas</a:t>
            </a:r>
            <a:r>
              <a:rPr lang="en-US" baseline="0" dirty="0" smtClean="0"/>
              <a:t> can reach very high temperatures in a strong laser field and eject high energy electrons, ions, and photons. This could mean that </a:t>
            </a:r>
            <a:r>
              <a:rPr lang="en-US" baseline="0" dirty="0" err="1" smtClean="0"/>
              <a:t>nanoplasmas</a:t>
            </a:r>
            <a:r>
              <a:rPr lang="en-US" baseline="0" dirty="0" smtClean="0"/>
              <a:t> could be a valuable source for a range of applications that require high energy particles, such as modern cancer therapies.</a:t>
            </a:r>
          </a:p>
        </p:txBody>
      </p:sp>
      <p:sp>
        <p:nvSpPr>
          <p:cNvPr id="4" name="Slide Number Placeholder 3"/>
          <p:cNvSpPr>
            <a:spLocks noGrp="1"/>
          </p:cNvSpPr>
          <p:nvPr>
            <p:ph type="sldNum" sz="quarter" idx="10"/>
          </p:nvPr>
        </p:nvSpPr>
        <p:spPr/>
        <p:txBody>
          <a:bodyPr/>
          <a:lstStyle/>
          <a:p>
            <a:fld id="{8F350290-2CE2-104A-B374-44C2B910C977}" type="slidenum">
              <a:rPr lang="en-US" smtClean="0"/>
              <a:t>9</a:t>
            </a:fld>
            <a:endParaRPr lang="en-US"/>
          </a:p>
        </p:txBody>
      </p:sp>
    </p:spTree>
    <p:extLst>
      <p:ext uri="{BB962C8B-B14F-4D97-AF65-F5344CB8AC3E}">
        <p14:creationId xmlns:p14="http://schemas.microsoft.com/office/powerpoint/2010/main" val="12978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193599-6EC0-0E48-8FA2-3C962BCFDA76}" type="datetime1">
              <a:rPr lang="en-US" smtClean="0"/>
              <a:t>14-12-07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4121306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32931-3341-2746-9DBA-494A16CB0BDE}" type="datetime1">
              <a:rPr lang="en-US" smtClean="0"/>
              <a:t>14-12-07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79852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C4A8A1-B056-774C-8E3A-7AA76E5FA8A1}" type="datetime1">
              <a:rPr lang="en-US" smtClean="0"/>
              <a:t>14-12-07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2724537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38FA96-A0D7-B14E-BEB6-3DD9EE76A2FF}" type="datetime1">
              <a:rPr lang="en-US" smtClean="0"/>
              <a:t>14-12-07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357238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B00D09-98B5-3C47-84E3-7346A1E7FA64}" type="datetime1">
              <a:rPr lang="en-US" smtClean="0"/>
              <a:t>14-12-07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16608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A27EF2-3733-2340-806F-1E0A430D60D3}" type="datetime1">
              <a:rPr lang="en-US" smtClean="0"/>
              <a:t>14-12-07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2824705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0CCC8A-1FEA-CD44-9FF9-9968FD8713B2}" type="datetime1">
              <a:rPr lang="en-US" smtClean="0"/>
              <a:t>14-12-07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2861626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2EE691-7EF4-4E41-A5D8-D4AF7F8A2C8E}" type="datetime1">
              <a:rPr lang="en-US" smtClean="0"/>
              <a:t>14-12-07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1754963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2337F-1E3D-9A47-B2AD-F88E8617CD7A}" type="datetime1">
              <a:rPr lang="en-US" smtClean="0"/>
              <a:t>14-12-07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99214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0317CC-B941-424B-B78F-165DCB150355}" type="datetime1">
              <a:rPr lang="en-US" smtClean="0"/>
              <a:t>14-12-07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352925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08CA39-8D31-6540-A6A1-83ED8D23149F}" type="datetime1">
              <a:rPr lang="en-US" smtClean="0"/>
              <a:t>14-12-07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10566335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CCF49-97E9-6745-8CDB-F29E54532A44}" type="datetime1">
              <a:rPr lang="en-US" smtClean="0"/>
              <a:t>14-12-07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a:t>
            </a:r>
            <a:endParaRPr lang="en-US" dirty="0"/>
          </a:p>
        </p:txBody>
      </p:sp>
      <p:pic>
        <p:nvPicPr>
          <p:cNvPr id="7" name="Picture 6" descr="JILA_logo_sm.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7843520" y="44559"/>
            <a:ext cx="1278198" cy="684443"/>
          </a:xfrm>
          <a:prstGeom prst="rect">
            <a:avLst/>
          </a:prstGeom>
        </p:spPr>
      </p:pic>
    </p:spTree>
    <p:extLst>
      <p:ext uri="{BB962C8B-B14F-4D97-AF65-F5344CB8AC3E}">
        <p14:creationId xmlns:p14="http://schemas.microsoft.com/office/powerpoint/2010/main" val="2635146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b="0" i="0" kern="1200">
          <a:solidFill>
            <a:srgbClr val="0000FF"/>
          </a:solidFill>
          <a:latin typeface="Avenir Book"/>
          <a:ea typeface="+mj-ea"/>
          <a:cs typeface="Avenir Boo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jpe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jpe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9" Type="http://schemas.openxmlformats.org/officeDocument/2006/relationships/image" Target="../media/image147.png"/><Relationship Id="rId10" Type="http://schemas.openxmlformats.org/officeDocument/2006/relationships/image" Target="../media/image148.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27.png"/><Relationship Id="rId1" Type="http://schemas.microsoft.com/office/2007/relationships/media" Target="../media/media1.avi"/><Relationship Id="rId2" Type="http://schemas.openxmlformats.org/officeDocument/2006/relationships/video" Target="../media/media1.avi"/></Relationships>
</file>

<file path=ppt/slides/_rels/slide19.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8.gi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gif"/></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4.png"/></Relationships>
</file>

<file path=ppt/slides/_rels/slide56.xml.rels><?xml version="1.0" encoding="UTF-8" standalone="yes"?>
<Relationships xmlns="http://schemas.openxmlformats.org/package/2006/relationships"><Relationship Id="rId11" Type="http://schemas.openxmlformats.org/officeDocument/2006/relationships/image" Target="../media/image93.jpeg"/><Relationship Id="rId12" Type="http://schemas.openxmlformats.org/officeDocument/2006/relationships/image" Target="../media/image94.jpeg"/><Relationship Id="rId13"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5.jpe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png"/><Relationship Id="rId10"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hyperlink" Target="http://dx.doi.org/10.1364/OL.37.003891" TargetMode="External"/><Relationship Id="rId9"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jpe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png"/><Relationship Id="rId3" Type="http://schemas.openxmlformats.org/officeDocument/2006/relationships/image" Target="../media/image10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0.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emf"/></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4.jpe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gi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0"/>
            <a:ext cx="9155759" cy="6858000"/>
          </a:xfrm>
          <a:prstGeom prst="rect">
            <a:avLst/>
          </a:prstGeom>
        </p:spPr>
      </p:pic>
      <p:sp>
        <p:nvSpPr>
          <p:cNvPr id="2" name="Title 1"/>
          <p:cNvSpPr>
            <a:spLocks noGrp="1"/>
          </p:cNvSpPr>
          <p:nvPr>
            <p:ph type="ctrTitle"/>
          </p:nvPr>
        </p:nvSpPr>
        <p:spPr>
          <a:xfrm>
            <a:off x="13511" y="-137920"/>
            <a:ext cx="7843521" cy="1652783"/>
          </a:xfrm>
        </p:spPr>
        <p:txBody>
          <a:bodyPr>
            <a:noAutofit/>
          </a:bodyPr>
          <a:lstStyle/>
          <a:p>
            <a:pPr algn="l"/>
            <a:r>
              <a:rPr lang="en-US" sz="2800" dirty="0" smtClean="0">
                <a:solidFill>
                  <a:schemeClr val="bg1"/>
                </a:solidFill>
              </a:rPr>
              <a:t>Photoelectron and photoion spectroscopy of atoms</a:t>
            </a:r>
            <a:r>
              <a:rPr lang="en-US" sz="2800" dirty="0">
                <a:solidFill>
                  <a:schemeClr val="bg1"/>
                </a:solidFill>
              </a:rPr>
              <a:t>, nanoparticles, and </a:t>
            </a:r>
            <a:r>
              <a:rPr lang="en-US" sz="2800" dirty="0" err="1">
                <a:solidFill>
                  <a:schemeClr val="bg1"/>
                </a:solidFill>
              </a:rPr>
              <a:t>nanoplasmas</a:t>
            </a:r>
            <a:r>
              <a:rPr lang="en-US" sz="2800" dirty="0">
                <a:solidFill>
                  <a:schemeClr val="bg1"/>
                </a:solidFill>
              </a:rPr>
              <a:t> irradiated with strong femtosecond </a:t>
            </a:r>
            <a:r>
              <a:rPr lang="en-US" sz="2800" dirty="0" smtClean="0">
                <a:solidFill>
                  <a:schemeClr val="bg1"/>
                </a:solidFill>
              </a:rPr>
              <a:t>laser pulses </a:t>
            </a:r>
            <a:endParaRPr lang="en-US" sz="2800" dirty="0">
              <a:solidFill>
                <a:schemeClr val="bg1"/>
              </a:solidFill>
            </a:endParaRPr>
          </a:p>
        </p:txBody>
      </p:sp>
      <p:sp>
        <p:nvSpPr>
          <p:cNvPr id="3" name="Subtitle 2"/>
          <p:cNvSpPr>
            <a:spLocks noGrp="1"/>
          </p:cNvSpPr>
          <p:nvPr>
            <p:ph type="subTitle" idx="1"/>
          </p:nvPr>
        </p:nvSpPr>
        <p:spPr>
          <a:xfrm>
            <a:off x="-1" y="1627157"/>
            <a:ext cx="4291992" cy="1597532"/>
          </a:xfrm>
        </p:spPr>
        <p:txBody>
          <a:bodyPr>
            <a:normAutofit/>
          </a:bodyPr>
          <a:lstStyle/>
          <a:p>
            <a:pPr algn="l"/>
            <a:r>
              <a:rPr lang="en-US" sz="1800" dirty="0" smtClean="0">
                <a:solidFill>
                  <a:schemeClr val="bg1"/>
                </a:solidFill>
                <a:latin typeface="Avenir Book"/>
                <a:cs typeface="Avenir Book"/>
              </a:rPr>
              <a:t>PhD Thesis</a:t>
            </a:r>
          </a:p>
          <a:p>
            <a:pPr algn="l"/>
            <a:r>
              <a:rPr lang="en-US" sz="1800" dirty="0" smtClean="0">
                <a:solidFill>
                  <a:srgbClr val="44FEFF"/>
                </a:solidFill>
                <a:latin typeface="Avenir Book"/>
                <a:cs typeface="Avenir Book"/>
              </a:rPr>
              <a:t>Daniel D. Hickstein</a:t>
            </a:r>
          </a:p>
          <a:p>
            <a:pPr algn="l"/>
            <a:r>
              <a:rPr lang="en-US" sz="1800" dirty="0" smtClean="0">
                <a:solidFill>
                  <a:srgbClr val="44FEFF"/>
                </a:solidFill>
                <a:latin typeface="Avenir Book"/>
                <a:cs typeface="Avenir Book"/>
              </a:rPr>
              <a:t>Kapteyn–Murnane Group</a:t>
            </a:r>
          </a:p>
          <a:p>
            <a:pPr algn="l"/>
            <a:r>
              <a:rPr lang="en-US" sz="1800" dirty="0" smtClean="0">
                <a:solidFill>
                  <a:srgbClr val="44FEFF"/>
                </a:solidFill>
                <a:latin typeface="Avenir Book"/>
                <a:cs typeface="Avenir Book"/>
              </a:rPr>
              <a:t>JILA – University of Colorado</a:t>
            </a:r>
          </a:p>
        </p:txBody>
      </p:sp>
      <p:pic>
        <p:nvPicPr>
          <p:cNvPr id="5" name="Picture 4" descr="JILA_logo_s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43520" y="44559"/>
            <a:ext cx="1278198" cy="684443"/>
          </a:xfrm>
          <a:prstGeom prst="rect">
            <a:avLst/>
          </a:prstGeom>
        </p:spPr>
      </p:pic>
      <p:sp>
        <p:nvSpPr>
          <p:cNvPr id="7" name="Slide Number Placeholder 6"/>
          <p:cNvSpPr>
            <a:spLocks noGrp="1"/>
          </p:cNvSpPr>
          <p:nvPr>
            <p:ph type="sldNum" sz="quarter" idx="12"/>
          </p:nvPr>
        </p:nvSpPr>
        <p:spPr/>
        <p:txBody>
          <a:bodyPr/>
          <a:lstStyle/>
          <a:p>
            <a:fld id="{218B6639-C074-8B48-BE1A-E225E0D3ED0C}" type="slidenum">
              <a:rPr lang="en-US" smtClean="0"/>
              <a:t>1</a:t>
            </a:fld>
            <a:endParaRPr lang="en-US"/>
          </a:p>
        </p:txBody>
      </p:sp>
    </p:spTree>
    <p:extLst>
      <p:ext uri="{BB962C8B-B14F-4D97-AF65-F5344CB8AC3E}">
        <p14:creationId xmlns:p14="http://schemas.microsoft.com/office/powerpoint/2010/main" val="367502673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photoelectron/</a:t>
            </a:r>
            <a:br>
              <a:rPr lang="en-US" dirty="0" smtClean="0"/>
            </a:br>
            <a:r>
              <a:rPr lang="en-US" dirty="0" smtClean="0"/>
              <a:t>photoion spectroscopy?</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10</a:t>
            </a:fld>
            <a:endParaRPr lang="en-US"/>
          </a:p>
        </p:txBody>
      </p:sp>
      <p:pic>
        <p:nvPicPr>
          <p:cNvPr id="6" name="Picture 5"/>
          <p:cNvPicPr>
            <a:picLocks noChangeAspect="1"/>
          </p:cNvPicPr>
          <p:nvPr/>
        </p:nvPicPr>
        <p:blipFill>
          <a:blip r:embed="rId3"/>
          <a:stretch>
            <a:fillRect/>
          </a:stretch>
        </p:blipFill>
        <p:spPr>
          <a:xfrm>
            <a:off x="4326065" y="2736268"/>
            <a:ext cx="4615261" cy="3457000"/>
          </a:xfrm>
          <a:prstGeom prst="rect">
            <a:avLst/>
          </a:prstGeom>
        </p:spPr>
      </p:pic>
      <p:pic>
        <p:nvPicPr>
          <p:cNvPr id="7" name="Picture 2" descr="http://www.nsf.gov/od/lpa/news/02/images/euvlaser1_big.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8573" y="2637039"/>
            <a:ext cx="3868864" cy="11506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308572" y="3908398"/>
            <a:ext cx="3731407" cy="2284870"/>
          </a:xfrm>
          <a:prstGeom prst="rect">
            <a:avLst/>
          </a:prstGeom>
        </p:spPr>
      </p:pic>
      <p:sp>
        <p:nvSpPr>
          <p:cNvPr id="9" name="TextBox 8"/>
          <p:cNvSpPr txBox="1"/>
          <p:nvPr/>
        </p:nvSpPr>
        <p:spPr>
          <a:xfrm>
            <a:off x="565294" y="6134976"/>
            <a:ext cx="3059702" cy="369332"/>
          </a:xfrm>
          <a:prstGeom prst="rect">
            <a:avLst/>
          </a:prstGeom>
          <a:noFill/>
        </p:spPr>
        <p:txBody>
          <a:bodyPr wrap="none" rtlCol="0">
            <a:spAutoFit/>
          </a:bodyPr>
          <a:lstStyle/>
          <a:p>
            <a:r>
              <a:rPr lang="en-US" dirty="0" smtClean="0"/>
              <a:t>Understand electron dynamics</a:t>
            </a:r>
            <a:endParaRPr lang="en-US" dirty="0"/>
          </a:p>
        </p:txBody>
      </p:sp>
      <p:sp>
        <p:nvSpPr>
          <p:cNvPr id="10" name="TextBox 9"/>
          <p:cNvSpPr txBox="1"/>
          <p:nvPr/>
        </p:nvSpPr>
        <p:spPr>
          <a:xfrm>
            <a:off x="5311650" y="6134976"/>
            <a:ext cx="2780516" cy="646331"/>
          </a:xfrm>
          <a:prstGeom prst="rect">
            <a:avLst/>
          </a:prstGeom>
          <a:noFill/>
        </p:spPr>
        <p:txBody>
          <a:bodyPr wrap="none" rtlCol="0">
            <a:spAutoFit/>
          </a:bodyPr>
          <a:lstStyle/>
          <a:p>
            <a:pPr algn="ctr"/>
            <a:r>
              <a:rPr lang="en-US" dirty="0" smtClean="0"/>
              <a:t>Observe individual </a:t>
            </a:r>
          </a:p>
          <a:p>
            <a:pPr algn="ctr"/>
            <a:r>
              <a:rPr lang="en-US" dirty="0" smtClean="0"/>
              <a:t>nanoparticles/</a:t>
            </a:r>
            <a:r>
              <a:rPr lang="en-US" dirty="0" err="1" smtClean="0"/>
              <a:t>nanoplasmas</a:t>
            </a:r>
            <a:endParaRPr lang="en-US" dirty="0"/>
          </a:p>
        </p:txBody>
      </p:sp>
      <p:sp>
        <p:nvSpPr>
          <p:cNvPr id="11" name="Rectangle 10"/>
          <p:cNvSpPr/>
          <p:nvPr/>
        </p:nvSpPr>
        <p:spPr>
          <a:xfrm>
            <a:off x="862549" y="6590670"/>
            <a:ext cx="2386246" cy="261610"/>
          </a:xfrm>
          <a:prstGeom prst="rect">
            <a:avLst/>
          </a:prstGeom>
        </p:spPr>
        <p:txBody>
          <a:bodyPr wrap="none">
            <a:spAutoFit/>
          </a:bodyPr>
          <a:lstStyle/>
          <a:p>
            <a:r>
              <a:rPr lang="en-US" sz="1100" dirty="0"/>
              <a:t>http://</a:t>
            </a:r>
            <a:r>
              <a:rPr lang="en-US" sz="1100" dirty="0" err="1"/>
              <a:t>www.orc.soton.ac.uk</a:t>
            </a:r>
            <a:r>
              <a:rPr lang="en-US" sz="1100" dirty="0"/>
              <a:t>/</a:t>
            </a:r>
            <a:r>
              <a:rPr lang="en-US" sz="1100" dirty="0" err="1"/>
              <a:t>xray.html</a:t>
            </a:r>
            <a:endParaRPr lang="en-US" sz="1100" dirty="0"/>
          </a:p>
        </p:txBody>
      </p:sp>
      <p:sp>
        <p:nvSpPr>
          <p:cNvPr id="13" name="Title 1"/>
          <p:cNvSpPr txBox="1">
            <a:spLocks/>
          </p:cNvSpPr>
          <p:nvPr/>
        </p:nvSpPr>
        <p:spPr>
          <a:xfrm>
            <a:off x="457200" y="1520150"/>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2800" dirty="0" smtClean="0"/>
              <a:t>Why look at the momentum of electrons and ions produced by the laser–matter interaction?</a:t>
            </a:r>
            <a:endParaRPr lang="en-US" sz="2800" dirty="0"/>
          </a:p>
        </p:txBody>
      </p:sp>
    </p:spTree>
    <p:extLst>
      <p:ext uri="{BB962C8B-B14F-4D97-AF65-F5344CB8AC3E}">
        <p14:creationId xmlns:p14="http://schemas.microsoft.com/office/powerpoint/2010/main" val="648459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err="1" smtClean="0"/>
              <a:t>Kapteyn</a:t>
            </a:r>
            <a:r>
              <a:rPr lang="en-US" sz="3600" dirty="0" smtClean="0"/>
              <a:t>–</a:t>
            </a:r>
            <a:r>
              <a:rPr lang="en-US" sz="3600" dirty="0" err="1" smtClean="0"/>
              <a:t>Murnane</a:t>
            </a:r>
            <a:r>
              <a:rPr lang="en-US" sz="3600" dirty="0" smtClean="0"/>
              <a:t/>
            </a:r>
            <a:br>
              <a:rPr lang="en-US" sz="3600" dirty="0" smtClean="0"/>
            </a:br>
            <a:r>
              <a:rPr lang="en-US" sz="3600" dirty="0" smtClean="0"/>
              <a:t>Company             Research Group</a:t>
            </a:r>
            <a:endParaRPr lang="en-US" sz="3600" dirty="0"/>
          </a:p>
        </p:txBody>
      </p:sp>
      <p:pic>
        <p:nvPicPr>
          <p:cNvPr id="5" name="Picture 4" descr="Screen Shot 2014-11-02 at 21.05 .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1622" y="1393067"/>
            <a:ext cx="4453764" cy="3340323"/>
          </a:xfrm>
          <a:prstGeom prst="rect">
            <a:avLst/>
          </a:prstGeom>
        </p:spPr>
      </p:pic>
      <p:pic>
        <p:nvPicPr>
          <p:cNvPr id="6" name="Picture 5" descr="Screen Shot 2014-11-02 at 21.05  1.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940" y="1393067"/>
            <a:ext cx="4493146" cy="3364893"/>
          </a:xfrm>
          <a:prstGeom prst="rect">
            <a:avLst/>
          </a:prstGeom>
        </p:spPr>
      </p:pic>
      <p:pic>
        <p:nvPicPr>
          <p:cNvPr id="8" name="Picture 7"/>
          <p:cNvPicPr>
            <a:picLocks noChangeAspect="1"/>
          </p:cNvPicPr>
          <p:nvPr/>
        </p:nvPicPr>
        <p:blipFill>
          <a:blip r:embed="rId5"/>
          <a:stretch>
            <a:fillRect/>
          </a:stretch>
        </p:blipFill>
        <p:spPr>
          <a:xfrm>
            <a:off x="1008150" y="4803639"/>
            <a:ext cx="2591357" cy="1947306"/>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00665" y="4852531"/>
            <a:ext cx="4375775" cy="1898414"/>
          </a:xfrm>
          <a:prstGeom prst="rect">
            <a:avLst/>
          </a:prstGeom>
        </p:spPr>
      </p:pic>
      <p:sp>
        <p:nvSpPr>
          <p:cNvPr id="10" name="Slide Number Placeholder 9"/>
          <p:cNvSpPr>
            <a:spLocks noGrp="1"/>
          </p:cNvSpPr>
          <p:nvPr>
            <p:ph type="sldNum" sz="quarter" idx="12"/>
          </p:nvPr>
        </p:nvSpPr>
        <p:spPr/>
        <p:txBody>
          <a:bodyPr/>
          <a:lstStyle/>
          <a:p>
            <a:fld id="{218B6639-C074-8B48-BE1A-E225E0D3ED0C}" type="slidenum">
              <a:rPr lang="en-US" smtClean="0"/>
              <a:t>100</a:t>
            </a:fld>
            <a:endParaRPr lang="en-US"/>
          </a:p>
        </p:txBody>
      </p:sp>
    </p:spTree>
    <p:extLst>
      <p:ext uri="{BB962C8B-B14F-4D97-AF65-F5344CB8AC3E}">
        <p14:creationId xmlns:p14="http://schemas.microsoft.com/office/powerpoint/2010/main" val="274775407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18" y="102618"/>
            <a:ext cx="1576917" cy="1395785"/>
          </a:xfrm>
          <a:prstGeom prst="rect">
            <a:avLst/>
          </a:prstGeom>
        </p:spPr>
      </p:pic>
      <p:pic>
        <p:nvPicPr>
          <p:cNvPr id="62" name="Picture 2" descr="http://www.nsf.gov/od/lpa/news/02/images/euvlaser1_big.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63531" y="795938"/>
            <a:ext cx="3862756" cy="28970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4559" y="22709"/>
            <a:ext cx="8229600" cy="1143000"/>
          </a:xfrm>
        </p:spPr>
        <p:txBody>
          <a:bodyPr/>
          <a:lstStyle/>
          <a:p>
            <a:r>
              <a:rPr lang="en-US" dirty="0" smtClean="0"/>
              <a:t>Laser pulses</a:t>
            </a:r>
            <a:endParaRPr lang="en-US" dirty="0"/>
          </a:p>
        </p:txBody>
      </p:sp>
      <p:cxnSp>
        <p:nvCxnSpPr>
          <p:cNvPr id="6" name="Straight Connector 5"/>
          <p:cNvCxnSpPr/>
          <p:nvPr/>
        </p:nvCxnSpPr>
        <p:spPr>
          <a:xfrm>
            <a:off x="4770173"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8380881"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5958107"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7208573"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1249342"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613496"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2460726"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4301252" y="5504148"/>
            <a:ext cx="937842" cy="461665"/>
          </a:xfrm>
          <a:prstGeom prst="rect">
            <a:avLst/>
          </a:prstGeom>
          <a:noFill/>
        </p:spPr>
        <p:txBody>
          <a:bodyPr wrap="square" rtlCol="0">
            <a:spAutoFit/>
          </a:bodyPr>
          <a:lstStyle/>
          <a:p>
            <a:pPr algn="ctr"/>
            <a:r>
              <a:rPr lang="en-US" sz="2400" dirty="0" smtClean="0"/>
              <a:t>10</a:t>
            </a:r>
            <a:r>
              <a:rPr lang="en-US" sz="2400" baseline="30000" dirty="0" smtClean="0"/>
              <a:t>-12</a:t>
            </a:r>
            <a:endParaRPr lang="en-US" sz="2400" dirty="0"/>
          </a:p>
        </p:txBody>
      </p:sp>
      <p:sp>
        <p:nvSpPr>
          <p:cNvPr id="15" name="TextBox 14"/>
          <p:cNvSpPr txBox="1"/>
          <p:nvPr/>
        </p:nvSpPr>
        <p:spPr>
          <a:xfrm>
            <a:off x="5489186" y="5504148"/>
            <a:ext cx="937842" cy="461665"/>
          </a:xfrm>
          <a:prstGeom prst="rect">
            <a:avLst/>
          </a:prstGeom>
          <a:noFill/>
        </p:spPr>
        <p:txBody>
          <a:bodyPr wrap="square" rtlCol="0">
            <a:spAutoFit/>
          </a:bodyPr>
          <a:lstStyle/>
          <a:p>
            <a:pPr algn="ctr"/>
            <a:r>
              <a:rPr lang="en-US" sz="2400" dirty="0" smtClean="0"/>
              <a:t>10</a:t>
            </a:r>
            <a:r>
              <a:rPr lang="en-US" sz="2400" baseline="30000" dirty="0" smtClean="0"/>
              <a:t>-15</a:t>
            </a:r>
            <a:endParaRPr lang="en-US" sz="2400" dirty="0"/>
          </a:p>
        </p:txBody>
      </p:sp>
      <p:sp>
        <p:nvSpPr>
          <p:cNvPr id="16" name="TextBox 15"/>
          <p:cNvSpPr txBox="1"/>
          <p:nvPr/>
        </p:nvSpPr>
        <p:spPr>
          <a:xfrm>
            <a:off x="6739652" y="5504148"/>
            <a:ext cx="937842" cy="461665"/>
          </a:xfrm>
          <a:prstGeom prst="rect">
            <a:avLst/>
          </a:prstGeom>
          <a:noFill/>
        </p:spPr>
        <p:txBody>
          <a:bodyPr wrap="square" rtlCol="0">
            <a:spAutoFit/>
          </a:bodyPr>
          <a:lstStyle/>
          <a:p>
            <a:pPr algn="ctr"/>
            <a:r>
              <a:rPr lang="en-US" sz="2400" dirty="0" smtClean="0"/>
              <a:t>10</a:t>
            </a:r>
            <a:r>
              <a:rPr lang="en-US" sz="2400" baseline="30000" dirty="0" smtClean="0"/>
              <a:t>-18</a:t>
            </a:r>
            <a:endParaRPr lang="en-US" sz="2400" dirty="0"/>
          </a:p>
        </p:txBody>
      </p:sp>
      <p:sp>
        <p:nvSpPr>
          <p:cNvPr id="17" name="TextBox 16"/>
          <p:cNvSpPr txBox="1"/>
          <p:nvPr/>
        </p:nvSpPr>
        <p:spPr>
          <a:xfrm>
            <a:off x="7911960" y="5504148"/>
            <a:ext cx="937842" cy="461665"/>
          </a:xfrm>
          <a:prstGeom prst="rect">
            <a:avLst/>
          </a:prstGeom>
          <a:noFill/>
        </p:spPr>
        <p:txBody>
          <a:bodyPr wrap="square" rtlCol="0">
            <a:spAutoFit/>
          </a:bodyPr>
          <a:lstStyle/>
          <a:p>
            <a:pPr algn="ctr"/>
            <a:r>
              <a:rPr lang="en-US" sz="2400" dirty="0" smtClean="0"/>
              <a:t>10</a:t>
            </a:r>
            <a:r>
              <a:rPr lang="en-US" sz="2400" baseline="30000" dirty="0" smtClean="0"/>
              <a:t>-21</a:t>
            </a:r>
          </a:p>
        </p:txBody>
      </p:sp>
      <p:sp>
        <p:nvSpPr>
          <p:cNvPr id="18" name="TextBox 17"/>
          <p:cNvSpPr txBox="1"/>
          <p:nvPr/>
        </p:nvSpPr>
        <p:spPr>
          <a:xfrm>
            <a:off x="780421" y="5504148"/>
            <a:ext cx="937842" cy="461665"/>
          </a:xfrm>
          <a:prstGeom prst="rect">
            <a:avLst/>
          </a:prstGeom>
          <a:noFill/>
        </p:spPr>
        <p:txBody>
          <a:bodyPr wrap="square" rtlCol="0">
            <a:spAutoFit/>
          </a:bodyPr>
          <a:lstStyle/>
          <a:p>
            <a:pPr algn="ctr"/>
            <a:r>
              <a:rPr lang="en-US" sz="2400" dirty="0" smtClean="0"/>
              <a:t>10</a:t>
            </a:r>
            <a:r>
              <a:rPr lang="en-US" sz="2400" baseline="30000" dirty="0" smtClean="0"/>
              <a:t>-</a:t>
            </a:r>
            <a:r>
              <a:rPr lang="en-US" sz="2400" baseline="30000" dirty="0"/>
              <a:t>3</a:t>
            </a:r>
            <a:endParaRPr lang="en-US" sz="2400" dirty="0"/>
          </a:p>
        </p:txBody>
      </p:sp>
      <p:sp>
        <p:nvSpPr>
          <p:cNvPr id="19" name="TextBox 18"/>
          <p:cNvSpPr txBox="1"/>
          <p:nvPr/>
        </p:nvSpPr>
        <p:spPr>
          <a:xfrm>
            <a:off x="1991805" y="5504148"/>
            <a:ext cx="937842" cy="461665"/>
          </a:xfrm>
          <a:prstGeom prst="rect">
            <a:avLst/>
          </a:prstGeom>
          <a:noFill/>
        </p:spPr>
        <p:txBody>
          <a:bodyPr wrap="square" rtlCol="0">
            <a:spAutoFit/>
          </a:bodyPr>
          <a:lstStyle/>
          <a:p>
            <a:pPr algn="ctr"/>
            <a:r>
              <a:rPr lang="en-US" sz="2400" dirty="0" smtClean="0"/>
              <a:t>10</a:t>
            </a:r>
            <a:r>
              <a:rPr lang="en-US" sz="2400" baseline="30000" dirty="0" smtClean="0"/>
              <a:t>-6</a:t>
            </a:r>
            <a:endParaRPr lang="en-US" sz="2400" dirty="0"/>
          </a:p>
        </p:txBody>
      </p:sp>
      <p:sp>
        <p:nvSpPr>
          <p:cNvPr id="20" name="TextBox 19"/>
          <p:cNvSpPr txBox="1"/>
          <p:nvPr/>
        </p:nvSpPr>
        <p:spPr>
          <a:xfrm>
            <a:off x="3144575" y="5504148"/>
            <a:ext cx="937842" cy="461665"/>
          </a:xfrm>
          <a:prstGeom prst="rect">
            <a:avLst/>
          </a:prstGeom>
          <a:noFill/>
        </p:spPr>
        <p:txBody>
          <a:bodyPr wrap="square" rtlCol="0">
            <a:spAutoFit/>
          </a:bodyPr>
          <a:lstStyle/>
          <a:p>
            <a:pPr algn="ctr"/>
            <a:r>
              <a:rPr lang="en-US" sz="2400" dirty="0" smtClean="0"/>
              <a:t>10</a:t>
            </a:r>
            <a:r>
              <a:rPr lang="en-US" sz="2400" baseline="30000" dirty="0" smtClean="0"/>
              <a:t>-9</a:t>
            </a:r>
            <a:endParaRPr lang="en-US" sz="2400" dirty="0"/>
          </a:p>
        </p:txBody>
      </p:sp>
      <p:sp>
        <p:nvSpPr>
          <p:cNvPr id="42" name="TextBox 41"/>
          <p:cNvSpPr txBox="1"/>
          <p:nvPr/>
        </p:nvSpPr>
        <p:spPr>
          <a:xfrm>
            <a:off x="71170" y="5832229"/>
            <a:ext cx="2356344" cy="369332"/>
          </a:xfrm>
          <a:prstGeom prst="rect">
            <a:avLst/>
          </a:prstGeom>
          <a:noFill/>
        </p:spPr>
        <p:txBody>
          <a:bodyPr wrap="square" rtlCol="0">
            <a:spAutoFit/>
          </a:bodyPr>
          <a:lstStyle/>
          <a:p>
            <a:pPr algn="ctr"/>
            <a:r>
              <a:rPr lang="en-US" dirty="0" smtClean="0"/>
              <a:t>millisecond</a:t>
            </a:r>
            <a:endParaRPr lang="en-US" dirty="0"/>
          </a:p>
        </p:txBody>
      </p:sp>
      <p:sp>
        <p:nvSpPr>
          <p:cNvPr id="43" name="TextBox 42"/>
          <p:cNvSpPr txBox="1"/>
          <p:nvPr/>
        </p:nvSpPr>
        <p:spPr>
          <a:xfrm>
            <a:off x="1257152" y="6127172"/>
            <a:ext cx="2356344" cy="369332"/>
          </a:xfrm>
          <a:prstGeom prst="rect">
            <a:avLst/>
          </a:prstGeom>
          <a:noFill/>
        </p:spPr>
        <p:txBody>
          <a:bodyPr wrap="square" rtlCol="0">
            <a:spAutoFit/>
          </a:bodyPr>
          <a:lstStyle/>
          <a:p>
            <a:pPr algn="ctr"/>
            <a:r>
              <a:rPr lang="en-US" dirty="0" smtClean="0"/>
              <a:t>microsecond</a:t>
            </a:r>
            <a:endParaRPr lang="en-US" dirty="0"/>
          </a:p>
        </p:txBody>
      </p:sp>
      <p:sp>
        <p:nvSpPr>
          <p:cNvPr id="44" name="TextBox 43"/>
          <p:cNvSpPr txBox="1"/>
          <p:nvPr/>
        </p:nvSpPr>
        <p:spPr>
          <a:xfrm>
            <a:off x="2380612" y="5832229"/>
            <a:ext cx="2356344" cy="369332"/>
          </a:xfrm>
          <a:prstGeom prst="rect">
            <a:avLst/>
          </a:prstGeom>
          <a:noFill/>
        </p:spPr>
        <p:txBody>
          <a:bodyPr wrap="square" rtlCol="0">
            <a:spAutoFit/>
          </a:bodyPr>
          <a:lstStyle/>
          <a:p>
            <a:pPr algn="ctr"/>
            <a:r>
              <a:rPr lang="en-US" dirty="0" smtClean="0"/>
              <a:t>nanosecond</a:t>
            </a:r>
            <a:endParaRPr lang="en-US" dirty="0"/>
          </a:p>
        </p:txBody>
      </p:sp>
      <p:sp>
        <p:nvSpPr>
          <p:cNvPr id="45" name="TextBox 44"/>
          <p:cNvSpPr txBox="1"/>
          <p:nvPr/>
        </p:nvSpPr>
        <p:spPr>
          <a:xfrm>
            <a:off x="3558784" y="6092810"/>
            <a:ext cx="2356344" cy="369332"/>
          </a:xfrm>
          <a:prstGeom prst="rect">
            <a:avLst/>
          </a:prstGeom>
          <a:noFill/>
        </p:spPr>
        <p:txBody>
          <a:bodyPr wrap="square" rtlCol="0">
            <a:spAutoFit/>
          </a:bodyPr>
          <a:lstStyle/>
          <a:p>
            <a:pPr algn="ctr"/>
            <a:r>
              <a:rPr lang="en-US" dirty="0" smtClean="0"/>
              <a:t>picosecond</a:t>
            </a:r>
            <a:endParaRPr lang="en-US" dirty="0"/>
          </a:p>
        </p:txBody>
      </p:sp>
      <p:sp>
        <p:nvSpPr>
          <p:cNvPr id="46" name="TextBox 45"/>
          <p:cNvSpPr txBox="1"/>
          <p:nvPr/>
        </p:nvSpPr>
        <p:spPr>
          <a:xfrm>
            <a:off x="4779935" y="5832229"/>
            <a:ext cx="2356344" cy="369332"/>
          </a:xfrm>
          <a:prstGeom prst="rect">
            <a:avLst/>
          </a:prstGeom>
          <a:noFill/>
        </p:spPr>
        <p:txBody>
          <a:bodyPr wrap="square" rtlCol="0">
            <a:spAutoFit/>
          </a:bodyPr>
          <a:lstStyle/>
          <a:p>
            <a:pPr algn="ctr"/>
            <a:r>
              <a:rPr lang="en-US" dirty="0" smtClean="0"/>
              <a:t>femtosecond</a:t>
            </a:r>
            <a:endParaRPr lang="en-US" dirty="0"/>
          </a:p>
        </p:txBody>
      </p:sp>
      <p:sp>
        <p:nvSpPr>
          <p:cNvPr id="47" name="TextBox 46"/>
          <p:cNvSpPr txBox="1"/>
          <p:nvPr/>
        </p:nvSpPr>
        <p:spPr>
          <a:xfrm>
            <a:off x="6013640" y="6088577"/>
            <a:ext cx="2356344" cy="369332"/>
          </a:xfrm>
          <a:prstGeom prst="rect">
            <a:avLst/>
          </a:prstGeom>
          <a:noFill/>
        </p:spPr>
        <p:txBody>
          <a:bodyPr wrap="square" rtlCol="0">
            <a:spAutoFit/>
          </a:bodyPr>
          <a:lstStyle/>
          <a:p>
            <a:pPr algn="ctr"/>
            <a:r>
              <a:rPr lang="en-US" dirty="0" smtClean="0"/>
              <a:t>attosecond</a:t>
            </a:r>
            <a:endParaRPr lang="en-US" dirty="0"/>
          </a:p>
        </p:txBody>
      </p:sp>
      <p:sp>
        <p:nvSpPr>
          <p:cNvPr id="48" name="TextBox 47"/>
          <p:cNvSpPr txBox="1"/>
          <p:nvPr/>
        </p:nvSpPr>
        <p:spPr>
          <a:xfrm>
            <a:off x="7208573" y="5832229"/>
            <a:ext cx="2356344" cy="369332"/>
          </a:xfrm>
          <a:prstGeom prst="rect">
            <a:avLst/>
          </a:prstGeom>
          <a:noFill/>
        </p:spPr>
        <p:txBody>
          <a:bodyPr wrap="square" rtlCol="0">
            <a:spAutoFit/>
          </a:bodyPr>
          <a:lstStyle/>
          <a:p>
            <a:pPr algn="ctr"/>
            <a:r>
              <a:rPr lang="en-US" dirty="0" smtClean="0"/>
              <a:t>zeptosecond</a:t>
            </a:r>
            <a:endParaRPr lang="en-US" dirty="0"/>
          </a:p>
        </p:txBody>
      </p:sp>
      <p:sp>
        <p:nvSpPr>
          <p:cNvPr id="107" name="TextBox 106"/>
          <p:cNvSpPr txBox="1"/>
          <p:nvPr/>
        </p:nvSpPr>
        <p:spPr>
          <a:xfrm>
            <a:off x="6553200" y="3877672"/>
            <a:ext cx="1526830" cy="646331"/>
          </a:xfrm>
          <a:prstGeom prst="rect">
            <a:avLst/>
          </a:prstGeom>
          <a:noFill/>
        </p:spPr>
        <p:txBody>
          <a:bodyPr wrap="none" rtlCol="0">
            <a:spAutoFit/>
          </a:bodyPr>
          <a:lstStyle/>
          <a:p>
            <a:pPr algn="ctr"/>
            <a:r>
              <a:rPr lang="en-US" dirty="0" smtClean="0">
                <a:solidFill>
                  <a:srgbClr val="FF0000"/>
                </a:solidFill>
              </a:rPr>
              <a:t>Shortest pulse</a:t>
            </a:r>
          </a:p>
          <a:p>
            <a:pPr algn="ctr"/>
            <a:r>
              <a:rPr lang="en-US" dirty="0" smtClean="0">
                <a:solidFill>
                  <a:srgbClr val="FF0000"/>
                </a:solidFill>
              </a:rPr>
              <a:t>(67 as)</a:t>
            </a:r>
            <a:endParaRPr lang="en-US" dirty="0">
              <a:solidFill>
                <a:srgbClr val="FF0000"/>
              </a:solidFill>
            </a:endParaRPr>
          </a:p>
        </p:txBody>
      </p:sp>
      <p:cxnSp>
        <p:nvCxnSpPr>
          <p:cNvPr id="108" name="Straight Arrow Connector 107"/>
          <p:cNvCxnSpPr/>
          <p:nvPr/>
        </p:nvCxnSpPr>
        <p:spPr>
          <a:xfrm flipH="1">
            <a:off x="6635750" y="4524003"/>
            <a:ext cx="500530" cy="47120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3558784" y="2526365"/>
            <a:ext cx="2035034" cy="2388118"/>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927" y="1448197"/>
            <a:ext cx="2748143" cy="1563278"/>
          </a:xfrm>
          <a:prstGeom prst="rect">
            <a:avLst/>
          </a:prstGeom>
        </p:spPr>
      </p:pic>
      <p:cxnSp>
        <p:nvCxnSpPr>
          <p:cNvPr id="67" name="Straight Arrow Connector 66"/>
          <p:cNvCxnSpPr/>
          <p:nvPr/>
        </p:nvCxnSpPr>
        <p:spPr>
          <a:xfrm flipH="1">
            <a:off x="6201834" y="3242703"/>
            <a:ext cx="121612" cy="1752507"/>
          </a:xfrm>
          <a:prstGeom prst="straightConnector1">
            <a:avLst/>
          </a:prstGeom>
          <a:ln w="38100" cmpd="sng">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535894" y="2650102"/>
            <a:ext cx="184666" cy="369332"/>
          </a:xfrm>
          <a:prstGeom prst="rect">
            <a:avLst/>
          </a:prstGeom>
          <a:noFill/>
        </p:spPr>
        <p:txBody>
          <a:bodyPr wrap="none" rtlCol="0">
            <a:spAutoFit/>
          </a:bodyPr>
          <a:lstStyle/>
          <a:p>
            <a:pPr algn="ctr"/>
            <a:endParaRPr lang="en-US" dirty="0"/>
          </a:p>
        </p:txBody>
      </p:sp>
      <p:sp>
        <p:nvSpPr>
          <p:cNvPr id="86" name="TextBox 85"/>
          <p:cNvSpPr txBox="1"/>
          <p:nvPr/>
        </p:nvSpPr>
        <p:spPr>
          <a:xfrm>
            <a:off x="5327899" y="959659"/>
            <a:ext cx="3253790" cy="646331"/>
          </a:xfrm>
          <a:prstGeom prst="rect">
            <a:avLst/>
          </a:prstGeom>
          <a:noFill/>
        </p:spPr>
        <p:txBody>
          <a:bodyPr wrap="none" rtlCol="0">
            <a:spAutoFit/>
          </a:bodyPr>
          <a:lstStyle/>
          <a:p>
            <a:pPr algn="ctr"/>
            <a:r>
              <a:rPr lang="en-US" dirty="0" smtClean="0"/>
              <a:t>High harmonic generation (HHG)</a:t>
            </a:r>
          </a:p>
          <a:p>
            <a:pPr algn="ctr"/>
            <a:r>
              <a:rPr lang="en-US" dirty="0"/>
              <a:t>(</a:t>
            </a:r>
            <a:r>
              <a:rPr lang="en-US" dirty="0" smtClean="0"/>
              <a:t>300 </a:t>
            </a:r>
            <a:r>
              <a:rPr lang="en-US" dirty="0" err="1" smtClean="0"/>
              <a:t>attoseconds</a:t>
            </a:r>
            <a:r>
              <a:rPr lang="en-US" dirty="0" smtClean="0"/>
              <a:t>)</a:t>
            </a:r>
            <a:endParaRPr lang="en-US" dirty="0"/>
          </a:p>
        </p:txBody>
      </p:sp>
      <p:sp>
        <p:nvSpPr>
          <p:cNvPr id="90" name="TextBox 89"/>
          <p:cNvSpPr txBox="1"/>
          <p:nvPr/>
        </p:nvSpPr>
        <p:spPr>
          <a:xfrm>
            <a:off x="200587" y="1078865"/>
            <a:ext cx="3960319" cy="369332"/>
          </a:xfrm>
          <a:prstGeom prst="rect">
            <a:avLst/>
          </a:prstGeom>
          <a:noFill/>
        </p:spPr>
        <p:txBody>
          <a:bodyPr wrap="square" rtlCol="0">
            <a:spAutoFit/>
          </a:bodyPr>
          <a:lstStyle/>
          <a:p>
            <a:pPr algn="ctr"/>
            <a:r>
              <a:rPr lang="en-US" dirty="0" smtClean="0"/>
              <a:t>Ti:sapphire laser (25 fs)</a:t>
            </a:r>
          </a:p>
        </p:txBody>
      </p:sp>
      <p:cxnSp>
        <p:nvCxnSpPr>
          <p:cNvPr id="91" name="Straight Arrow Connector 90"/>
          <p:cNvCxnSpPr/>
          <p:nvPr/>
        </p:nvCxnSpPr>
        <p:spPr>
          <a:xfrm>
            <a:off x="3613496" y="4370603"/>
            <a:ext cx="860934" cy="69628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2464450" y="4001271"/>
            <a:ext cx="1838965" cy="369332"/>
          </a:xfrm>
          <a:prstGeom prst="rect">
            <a:avLst/>
          </a:prstGeom>
          <a:noFill/>
        </p:spPr>
        <p:txBody>
          <a:bodyPr wrap="none" rtlCol="0">
            <a:spAutoFit/>
          </a:bodyPr>
          <a:lstStyle/>
          <a:p>
            <a:pPr algn="ctr"/>
            <a:r>
              <a:rPr lang="en-US" dirty="0" smtClean="0">
                <a:solidFill>
                  <a:srgbClr val="0000FF"/>
                </a:solidFill>
              </a:rPr>
              <a:t>Picosecond lasers</a:t>
            </a:r>
          </a:p>
        </p:txBody>
      </p:sp>
      <p:pic>
        <p:nvPicPr>
          <p:cNvPr id="73" name="Picture 7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51284" y="4279703"/>
            <a:ext cx="2309442" cy="661467"/>
          </a:xfrm>
          <a:prstGeom prst="rect">
            <a:avLst/>
          </a:prstGeom>
        </p:spPr>
      </p:pic>
      <p:pic>
        <p:nvPicPr>
          <p:cNvPr id="95" name="Picture 9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355754" y="3301106"/>
            <a:ext cx="1577641" cy="683279"/>
          </a:xfrm>
          <a:prstGeom prst="rect">
            <a:avLst/>
          </a:prstGeom>
        </p:spPr>
      </p:pic>
      <p:pic>
        <p:nvPicPr>
          <p:cNvPr id="97" name="Picture 96"/>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427028" y="3242703"/>
            <a:ext cx="2739473" cy="714352"/>
          </a:xfrm>
          <a:prstGeom prst="rect">
            <a:avLst/>
          </a:prstGeom>
        </p:spPr>
      </p:pic>
      <p:pic>
        <p:nvPicPr>
          <p:cNvPr id="99" name="Picture 98"/>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002426" y="1773854"/>
            <a:ext cx="2061105" cy="611004"/>
          </a:xfrm>
          <a:prstGeom prst="rect">
            <a:avLst/>
          </a:prstGeom>
        </p:spPr>
      </p:pic>
      <p:sp>
        <p:nvSpPr>
          <p:cNvPr id="102" name="TextBox 101"/>
          <p:cNvSpPr txBox="1"/>
          <p:nvPr/>
        </p:nvSpPr>
        <p:spPr>
          <a:xfrm>
            <a:off x="567868" y="3877672"/>
            <a:ext cx="1225328" cy="369332"/>
          </a:xfrm>
          <a:prstGeom prst="rect">
            <a:avLst/>
          </a:prstGeom>
          <a:noFill/>
        </p:spPr>
        <p:txBody>
          <a:bodyPr wrap="none" rtlCol="0">
            <a:spAutoFit/>
          </a:bodyPr>
          <a:lstStyle/>
          <a:p>
            <a:pPr algn="ctr"/>
            <a:r>
              <a:rPr lang="en-US" dirty="0" err="1" smtClean="0">
                <a:solidFill>
                  <a:srgbClr val="008000"/>
                </a:solidFill>
              </a:rPr>
              <a:t>Flashlamps</a:t>
            </a:r>
            <a:endParaRPr lang="en-US" dirty="0" smtClean="0">
              <a:solidFill>
                <a:srgbClr val="008000"/>
              </a:solidFill>
            </a:endParaRPr>
          </a:p>
        </p:txBody>
      </p:sp>
      <p:pic>
        <p:nvPicPr>
          <p:cNvPr id="106" name="Picture 105"/>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395566" y="2478319"/>
            <a:ext cx="2986713" cy="623678"/>
          </a:xfrm>
          <a:prstGeom prst="rect">
            <a:avLst/>
          </a:prstGeom>
        </p:spPr>
      </p:pic>
      <p:cxnSp>
        <p:nvCxnSpPr>
          <p:cNvPr id="112" name="Straight Connector 111"/>
          <p:cNvCxnSpPr/>
          <p:nvPr/>
        </p:nvCxnSpPr>
        <p:spPr>
          <a:xfrm>
            <a:off x="517640" y="5211071"/>
            <a:ext cx="8382000" cy="19538"/>
          </a:xfrm>
          <a:prstGeom prst="line">
            <a:avLst/>
          </a:prstGeom>
          <a:ln w="38100" cmpd="sng">
            <a:solidFill>
              <a:srgbClr val="3366FF"/>
            </a:solidFill>
          </a:ln>
          <a:effectLst/>
        </p:spPr>
        <p:style>
          <a:lnRef idx="2">
            <a:schemeClr val="dk1"/>
          </a:lnRef>
          <a:fillRef idx="0">
            <a:schemeClr val="dk1"/>
          </a:fillRef>
          <a:effectRef idx="1">
            <a:schemeClr val="dk1"/>
          </a:effectRef>
          <a:fontRef idx="minor">
            <a:schemeClr val="tx1"/>
          </a:fontRef>
        </p:style>
      </p:cxnSp>
      <p:sp>
        <p:nvSpPr>
          <p:cNvPr id="110" name="Slide Number Placeholder 109"/>
          <p:cNvSpPr>
            <a:spLocks noGrp="1"/>
          </p:cNvSpPr>
          <p:nvPr>
            <p:ph type="sldNum" sz="quarter" idx="12"/>
          </p:nvPr>
        </p:nvSpPr>
        <p:spPr/>
        <p:txBody>
          <a:bodyPr/>
          <a:lstStyle/>
          <a:p>
            <a:fld id="{218B6639-C074-8B48-BE1A-E225E0D3ED0C}" type="slidenum">
              <a:rPr lang="en-US" smtClean="0"/>
              <a:t>101</a:t>
            </a:fld>
            <a:endParaRPr lang="en-US"/>
          </a:p>
        </p:txBody>
      </p:sp>
    </p:spTree>
    <p:extLst>
      <p:ext uri="{BB962C8B-B14F-4D97-AF65-F5344CB8AC3E}">
        <p14:creationId xmlns:p14="http://schemas.microsoft.com/office/powerpoint/2010/main" val="154364493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JILA</a:t>
            </a:r>
            <a:endParaRPr lang="en-US" dirty="0"/>
          </a:p>
        </p:txBody>
      </p:sp>
      <p:pic>
        <p:nvPicPr>
          <p:cNvPr id="7" name="Picture 6"/>
          <p:cNvPicPr>
            <a:picLocks noChangeAspect="1"/>
          </p:cNvPicPr>
          <p:nvPr/>
        </p:nvPicPr>
        <p:blipFill>
          <a:blip r:embed="rId2"/>
          <a:stretch>
            <a:fillRect/>
          </a:stretch>
        </p:blipFill>
        <p:spPr>
          <a:xfrm>
            <a:off x="524760" y="1449971"/>
            <a:ext cx="8106982" cy="5381009"/>
          </a:xfrm>
          <a:prstGeom prst="rect">
            <a:avLst/>
          </a:prstGeom>
        </p:spPr>
      </p:pic>
      <p:sp>
        <p:nvSpPr>
          <p:cNvPr id="8" name="Slide Number Placeholder 7"/>
          <p:cNvSpPr>
            <a:spLocks noGrp="1"/>
          </p:cNvSpPr>
          <p:nvPr>
            <p:ph type="sldNum" sz="quarter" idx="12"/>
          </p:nvPr>
        </p:nvSpPr>
        <p:spPr/>
        <p:txBody>
          <a:bodyPr/>
          <a:lstStyle/>
          <a:p>
            <a:fld id="{218B6639-C074-8B48-BE1A-E225E0D3ED0C}" type="slidenum">
              <a:rPr lang="en-US" smtClean="0"/>
              <a:t>102</a:t>
            </a:fld>
            <a:endParaRPr lang="en-US"/>
          </a:p>
        </p:txBody>
      </p:sp>
    </p:spTree>
    <p:extLst>
      <p:ext uri="{BB962C8B-B14F-4D97-AF65-F5344CB8AC3E}">
        <p14:creationId xmlns:p14="http://schemas.microsoft.com/office/powerpoint/2010/main" val="3802856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20000"/>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a:bodyPr>
          <a:lstStyle/>
          <a:p>
            <a:r>
              <a:rPr lang="en-US" b="1" dirty="0" smtClean="0">
                <a:latin typeface="Avenir Heavy"/>
                <a:cs typeface="Avenir Heavy"/>
              </a:rPr>
              <a:t>Motivation</a:t>
            </a:r>
          </a:p>
          <a:p>
            <a:pPr lvl="1"/>
            <a:r>
              <a:rPr lang="en-US" dirty="0" smtClean="0">
                <a:latin typeface="Avenir Heavy"/>
                <a:cs typeface="Avenir Heavy"/>
              </a:rPr>
              <a:t>Why femtosecond lasers?</a:t>
            </a:r>
          </a:p>
          <a:p>
            <a:pPr lvl="1"/>
            <a:r>
              <a:rPr lang="en-US" b="1" dirty="0" smtClean="0">
                <a:latin typeface="Avenir Heavy"/>
                <a:cs typeface="Avenir Heavy"/>
              </a:rPr>
              <a:t>Why atoms, nanoparticles, and </a:t>
            </a:r>
            <a:r>
              <a:rPr lang="en-US" b="1" dirty="0" err="1" smtClean="0">
                <a:latin typeface="Avenir Heavy"/>
                <a:cs typeface="Avenir Heavy"/>
              </a:rPr>
              <a:t>nanoplasmas</a:t>
            </a:r>
            <a:r>
              <a:rPr lang="en-US" b="1" dirty="0" smtClean="0">
                <a:latin typeface="Avenir Heavy"/>
                <a:cs typeface="Avenir Heavy"/>
              </a:rPr>
              <a:t>?</a:t>
            </a:r>
          </a:p>
          <a:p>
            <a:pPr lvl="1"/>
            <a:r>
              <a:rPr lang="en-US" b="1" dirty="0" smtClean="0">
                <a:latin typeface="Avenir Heavy"/>
                <a:cs typeface="Avenir Heavy"/>
              </a:rPr>
              <a:t>Why photoelectron/photoion spectroscopy?</a:t>
            </a:r>
          </a:p>
          <a:p>
            <a:r>
              <a:rPr lang="en-US" b="1" dirty="0" smtClean="0">
                <a:solidFill>
                  <a:srgbClr val="0000FF"/>
                </a:solidFill>
                <a:latin typeface="Avenir Heavy"/>
                <a:cs typeface="Avenir Heavy"/>
              </a:rPr>
              <a:t>Studies</a:t>
            </a:r>
          </a:p>
          <a:p>
            <a:pPr marL="971550" lvl="1" indent="-514350">
              <a:buFont typeface="+mj-lt"/>
              <a:buAutoNum type="arabicPeriod"/>
            </a:pPr>
            <a:r>
              <a:rPr lang="en-US" b="1" dirty="0" smtClean="0">
                <a:solidFill>
                  <a:srgbClr val="0000FF"/>
                </a:solidFill>
                <a:latin typeface="Avenir Heavy"/>
                <a:cs typeface="Avenir Heavy"/>
              </a:rPr>
              <a:t>Atoms</a:t>
            </a:r>
          </a:p>
          <a:p>
            <a:pPr marL="971550" lvl="1" indent="-514350">
              <a:buFont typeface="+mj-lt"/>
              <a:buAutoNum type="arabicPeriod"/>
            </a:pPr>
            <a:r>
              <a:rPr lang="en-US" b="1" dirty="0" smtClean="0">
                <a:solidFill>
                  <a:srgbClr val="0000FF"/>
                </a:solidFill>
                <a:latin typeface="Avenir Heavy"/>
                <a:cs typeface="Avenir Heavy"/>
              </a:rPr>
              <a:t>Nanoparticles</a:t>
            </a:r>
          </a:p>
          <a:p>
            <a:pPr marL="971550" lvl="1" indent="-514350">
              <a:buFont typeface="+mj-lt"/>
              <a:buAutoNum type="arabicPeriod"/>
            </a:pPr>
            <a:r>
              <a:rPr lang="en-US" b="1" dirty="0" err="1" smtClean="0">
                <a:solidFill>
                  <a:srgbClr val="0000FF"/>
                </a:solidFill>
                <a:latin typeface="Avenir Heavy"/>
                <a:cs typeface="Avenir Heavy"/>
              </a:rPr>
              <a:t>Nanoplasmas</a:t>
            </a:r>
            <a:endParaRPr lang="en-US" b="1" dirty="0" smtClean="0">
              <a:solidFill>
                <a:srgbClr val="0000FF"/>
              </a:solidFill>
              <a:latin typeface="Avenir Heavy"/>
              <a:cs typeface="Avenir Heavy"/>
            </a:endParaRPr>
          </a:p>
          <a:p>
            <a:r>
              <a:rPr lang="en-US" b="1" dirty="0" smtClean="0">
                <a:latin typeface="Avenir Heavy"/>
                <a:cs typeface="Avenir Heavy"/>
              </a:rPr>
              <a:t>Future directions</a:t>
            </a:r>
          </a:p>
          <a:p>
            <a:endParaRPr lang="en-US" b="1" dirty="0">
              <a:latin typeface="Avenir Heavy"/>
              <a:cs typeface="Avenir Heavy"/>
            </a:endParaRPr>
          </a:p>
        </p:txBody>
      </p:sp>
      <p:sp>
        <p:nvSpPr>
          <p:cNvPr id="7" name="Slide Number Placeholder 6"/>
          <p:cNvSpPr>
            <a:spLocks noGrp="1"/>
          </p:cNvSpPr>
          <p:nvPr>
            <p:ph type="sldNum" sz="quarter" idx="12"/>
          </p:nvPr>
        </p:nvSpPr>
        <p:spPr/>
        <p:txBody>
          <a:bodyPr/>
          <a:lstStyle/>
          <a:p>
            <a:fld id="{218B6639-C074-8B48-BE1A-E225E0D3ED0C}" type="slidenum">
              <a:rPr lang="en-US" smtClean="0"/>
              <a:t>11</a:t>
            </a:fld>
            <a:endParaRPr lang="en-US"/>
          </a:p>
        </p:txBody>
      </p:sp>
    </p:spTree>
    <p:extLst>
      <p:ext uri="{BB962C8B-B14F-4D97-AF65-F5344CB8AC3E}">
        <p14:creationId xmlns:p14="http://schemas.microsoft.com/office/powerpoint/2010/main" val="91113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436" y="437101"/>
            <a:ext cx="8325364" cy="1387089"/>
          </a:xfrm>
        </p:spPr>
        <p:txBody>
          <a:bodyPr>
            <a:normAutofit/>
          </a:bodyPr>
          <a:lstStyle/>
          <a:p>
            <a:r>
              <a:rPr lang="en-US" dirty="0" smtClean="0"/>
              <a:t>Study 1 - Atoms</a:t>
            </a:r>
            <a:br>
              <a:rPr lang="en-US" dirty="0" smtClean="0"/>
            </a:br>
            <a:r>
              <a:rPr lang="en-US" sz="3600" dirty="0" smtClean="0"/>
              <a:t>Electron dynamics in strong fields</a:t>
            </a:r>
            <a:endParaRPr lang="en-US" sz="3600" dirty="0"/>
          </a:p>
        </p:txBody>
      </p:sp>
      <p:sp>
        <p:nvSpPr>
          <p:cNvPr id="4" name="Slide Number Placeholder 3"/>
          <p:cNvSpPr>
            <a:spLocks noGrp="1"/>
          </p:cNvSpPr>
          <p:nvPr>
            <p:ph type="sldNum" sz="quarter" idx="12"/>
          </p:nvPr>
        </p:nvSpPr>
        <p:spPr/>
        <p:txBody>
          <a:bodyPr/>
          <a:lstStyle/>
          <a:p>
            <a:fld id="{218B6639-C074-8B48-BE1A-E225E0D3ED0C}" type="slidenum">
              <a:rPr lang="en-US" smtClean="0"/>
              <a:t>12</a:t>
            </a:fld>
            <a:endParaRPr lang="en-US" dirty="0"/>
          </a:p>
        </p:txBody>
      </p:sp>
      <p:pic>
        <p:nvPicPr>
          <p:cNvPr id="5" name="Picture 4" descr="3d_sp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581" y="1824190"/>
            <a:ext cx="5486593" cy="3656300"/>
          </a:xfrm>
          <a:prstGeom prst="rect">
            <a:avLst/>
          </a:prstGeom>
        </p:spPr>
      </p:pic>
      <p:sp>
        <p:nvSpPr>
          <p:cNvPr id="7" name="Rectangle 6"/>
          <p:cNvSpPr/>
          <p:nvPr/>
        </p:nvSpPr>
        <p:spPr>
          <a:xfrm>
            <a:off x="361436" y="5591498"/>
            <a:ext cx="8384184" cy="954107"/>
          </a:xfrm>
          <a:prstGeom prst="rect">
            <a:avLst/>
          </a:prstGeom>
        </p:spPr>
        <p:txBody>
          <a:bodyPr wrap="square">
            <a:spAutoFit/>
          </a:bodyPr>
          <a:lstStyle/>
          <a:p>
            <a:r>
              <a:rPr lang="en-US" sz="1400" dirty="0" smtClean="0"/>
              <a:t>D</a:t>
            </a:r>
            <a:r>
              <a:rPr lang="en-US" sz="1400" dirty="0"/>
              <a:t>. D. Hickstein, P. </a:t>
            </a:r>
            <a:r>
              <a:rPr lang="en-US" sz="1400" dirty="0" err="1"/>
              <a:t>Ranitovic</a:t>
            </a:r>
            <a:r>
              <a:rPr lang="en-US" sz="1400" dirty="0"/>
              <a:t>, S. Witte, X.-M. Tong, Y. </a:t>
            </a:r>
            <a:r>
              <a:rPr lang="en-US" sz="1400" dirty="0" err="1"/>
              <a:t>Huismans</a:t>
            </a:r>
            <a:r>
              <a:rPr lang="en-US" sz="1400" dirty="0"/>
              <a:t>, P. </a:t>
            </a:r>
            <a:r>
              <a:rPr lang="en-US" sz="1400" dirty="0" err="1"/>
              <a:t>Arpin</a:t>
            </a:r>
            <a:r>
              <a:rPr lang="en-US" sz="1400" dirty="0"/>
              <a:t>, X. Zhou, K. E. </a:t>
            </a:r>
            <a:r>
              <a:rPr lang="en-US" sz="1400" dirty="0" err="1"/>
              <a:t>Keister</a:t>
            </a:r>
            <a:r>
              <a:rPr lang="en-US" sz="1400" dirty="0"/>
              <a:t>, C. </a:t>
            </a:r>
            <a:r>
              <a:rPr lang="en-US" sz="1400" dirty="0" err="1"/>
              <a:t>Hogle</a:t>
            </a:r>
            <a:r>
              <a:rPr lang="en-US" sz="1400" dirty="0"/>
              <a:t>, B. Zhang, C. Ding, P. </a:t>
            </a:r>
            <a:r>
              <a:rPr lang="en-US" sz="1400" dirty="0" err="1"/>
              <a:t>Johnsson</a:t>
            </a:r>
            <a:r>
              <a:rPr lang="en-US" sz="1400" dirty="0"/>
              <a:t>, N. Toshima, M. J. J. </a:t>
            </a:r>
            <a:r>
              <a:rPr lang="en-US" sz="1400" dirty="0" err="1"/>
              <a:t>Vrakking</a:t>
            </a:r>
            <a:r>
              <a:rPr lang="en-US" sz="1400" dirty="0"/>
              <a:t>, M. M. </a:t>
            </a:r>
            <a:r>
              <a:rPr lang="en-US" sz="1400" dirty="0" err="1"/>
              <a:t>Murnane</a:t>
            </a:r>
            <a:r>
              <a:rPr lang="en-US" sz="1400" dirty="0"/>
              <a:t>, and H. C. </a:t>
            </a:r>
            <a:r>
              <a:rPr lang="en-US" sz="1400" dirty="0" err="1"/>
              <a:t>Kapteyn</a:t>
            </a:r>
            <a:r>
              <a:rPr lang="en-US" sz="1400" dirty="0" smtClean="0"/>
              <a:t>, “</a:t>
            </a:r>
            <a:r>
              <a:rPr lang="en-US" sz="1400" dirty="0"/>
              <a:t>Direct Visualization of Laser-Driven Electron Multiple Scattering and Tunneling Distance in Strong-Field </a:t>
            </a:r>
            <a:r>
              <a:rPr lang="en-US" sz="1400" dirty="0" smtClean="0"/>
              <a:t>Ionization“ </a:t>
            </a:r>
          </a:p>
          <a:p>
            <a:r>
              <a:rPr lang="en-US" sz="1400" i="1" dirty="0" smtClean="0"/>
              <a:t>Phys. Rev. </a:t>
            </a:r>
            <a:r>
              <a:rPr lang="en-US" sz="1400" i="1" dirty="0" err="1" smtClean="0"/>
              <a:t>Lett</a:t>
            </a:r>
            <a:r>
              <a:rPr lang="en-US" sz="1400" i="1" dirty="0" smtClean="0"/>
              <a:t>.</a:t>
            </a:r>
            <a:r>
              <a:rPr lang="en-US" sz="1400" dirty="0" smtClean="0"/>
              <a:t> </a:t>
            </a:r>
            <a:r>
              <a:rPr lang="en-US" sz="1400" b="1" dirty="0" smtClean="0"/>
              <a:t>109</a:t>
            </a:r>
            <a:r>
              <a:rPr lang="en-US" sz="1400" dirty="0" smtClean="0"/>
              <a:t>, 073004 (2012).</a:t>
            </a:r>
            <a:endParaRPr lang="en-US" sz="1400" dirty="0"/>
          </a:p>
        </p:txBody>
      </p:sp>
    </p:spTree>
    <p:extLst>
      <p:ext uri="{BB962C8B-B14F-4D97-AF65-F5344CB8AC3E}">
        <p14:creationId xmlns:p14="http://schemas.microsoft.com/office/powerpoint/2010/main" val="29491744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ttp://www.nsf.gov/od/lpa/news/02/images/euvlaser1_big.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406194" y="1633425"/>
            <a:ext cx="4469109" cy="13291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t>Motivation: HHG</a:t>
            </a:r>
            <a:br>
              <a:rPr lang="en-US" dirty="0" smtClean="0"/>
            </a:br>
            <a:r>
              <a:rPr lang="en-US" sz="2400" dirty="0" smtClean="0"/>
              <a:t>(High Harmonic Generation)</a:t>
            </a:r>
            <a:endParaRPr lang="en-US"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304" t="17646" r="36716" b="30007"/>
          <a:stretch/>
        </p:blipFill>
        <p:spPr bwMode="auto">
          <a:xfrm>
            <a:off x="0" y="2948958"/>
            <a:ext cx="6605070" cy="3814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rot="10800000">
            <a:off x="7289939" y="5065090"/>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Down Arrow 6"/>
          <p:cNvSpPr/>
          <p:nvPr/>
        </p:nvSpPr>
        <p:spPr>
          <a:xfrm rot="10800000">
            <a:off x="7289938" y="4638964"/>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Down Arrow 7"/>
          <p:cNvSpPr/>
          <p:nvPr/>
        </p:nvSpPr>
        <p:spPr>
          <a:xfrm rot="10800000">
            <a:off x="7289937" y="4236618"/>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Down Arrow 8"/>
          <p:cNvSpPr/>
          <p:nvPr/>
        </p:nvSpPr>
        <p:spPr>
          <a:xfrm rot="10800000">
            <a:off x="7289941" y="6318740"/>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Down Arrow 9"/>
          <p:cNvSpPr/>
          <p:nvPr/>
        </p:nvSpPr>
        <p:spPr>
          <a:xfrm rot="10800000">
            <a:off x="7289940" y="5892614"/>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own Arrow 10"/>
          <p:cNvSpPr/>
          <p:nvPr/>
        </p:nvSpPr>
        <p:spPr>
          <a:xfrm rot="10800000">
            <a:off x="7289939" y="5490268"/>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Down Arrow 11"/>
          <p:cNvSpPr/>
          <p:nvPr/>
        </p:nvSpPr>
        <p:spPr>
          <a:xfrm rot="10800000">
            <a:off x="7289937" y="3798874"/>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Down Arrow 12"/>
          <p:cNvSpPr/>
          <p:nvPr/>
        </p:nvSpPr>
        <p:spPr>
          <a:xfrm rot="10800000">
            <a:off x="7289936" y="3372748"/>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Down Arrow 14"/>
          <p:cNvSpPr/>
          <p:nvPr/>
        </p:nvSpPr>
        <p:spPr>
          <a:xfrm>
            <a:off x="7679045" y="2962564"/>
            <a:ext cx="152399" cy="376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17932" y="4172036"/>
            <a:ext cx="1418726" cy="1230953"/>
          </a:xfrm>
          <a:prstGeom prst="rect">
            <a:avLst/>
          </a:prstGeom>
          <a:noFill/>
        </p:spPr>
        <p:txBody>
          <a:bodyPr wrap="square" rtlCol="0">
            <a:spAutoFit/>
          </a:bodyPr>
          <a:lstStyle/>
          <a:p>
            <a:pPr algn="ctr"/>
            <a:r>
              <a:rPr lang="en-US" dirty="0" smtClean="0">
                <a:solidFill>
                  <a:schemeClr val="tx2">
                    <a:lumMod val="60000"/>
                    <a:lumOff val="40000"/>
                  </a:schemeClr>
                </a:solidFill>
              </a:rPr>
              <a:t>Extreme Ultraviolet (EUV) Photon</a:t>
            </a:r>
            <a:endParaRPr lang="en-US" dirty="0">
              <a:solidFill>
                <a:schemeClr val="tx2">
                  <a:lumMod val="60000"/>
                  <a:lumOff val="40000"/>
                </a:schemeClr>
              </a:solidFill>
            </a:endParaRPr>
          </a:p>
        </p:txBody>
      </p:sp>
      <p:sp>
        <p:nvSpPr>
          <p:cNvPr id="17" name="TextBox 16"/>
          <p:cNvSpPr txBox="1"/>
          <p:nvPr/>
        </p:nvSpPr>
        <p:spPr>
          <a:xfrm>
            <a:off x="6234208" y="4286614"/>
            <a:ext cx="1055728" cy="646331"/>
          </a:xfrm>
          <a:prstGeom prst="rect">
            <a:avLst/>
          </a:prstGeom>
          <a:noFill/>
        </p:spPr>
        <p:txBody>
          <a:bodyPr wrap="square" rtlCol="0">
            <a:spAutoFit/>
          </a:bodyPr>
          <a:lstStyle/>
          <a:p>
            <a:pPr algn="ctr"/>
            <a:r>
              <a:rPr lang="en-US" dirty="0" smtClean="0">
                <a:solidFill>
                  <a:srgbClr val="FF0000"/>
                </a:solidFill>
              </a:rPr>
              <a:t>Infrared photons</a:t>
            </a:r>
            <a:endParaRPr lang="en-US" dirty="0">
              <a:solidFill>
                <a:srgbClr val="FF0000"/>
              </a:solidFill>
            </a:endParaRPr>
          </a:p>
        </p:txBody>
      </p:sp>
      <p:sp>
        <p:nvSpPr>
          <p:cNvPr id="28" name="Down Arrow 27"/>
          <p:cNvSpPr/>
          <p:nvPr/>
        </p:nvSpPr>
        <p:spPr>
          <a:xfrm rot="10800000">
            <a:off x="7289941" y="2962563"/>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5378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5" grpId="0" animBg="1"/>
      <p:bldP spid="5" grpId="0"/>
      <p:bldP spid="17"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three-step model</a:t>
            </a:r>
            <a:endParaRPr lang="en-US" dirty="0"/>
          </a:p>
        </p:txBody>
      </p:sp>
      <p:pic>
        <p:nvPicPr>
          <p:cNvPr id="5" name="Picture 4" descr="3step.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228600" y="1803919"/>
            <a:ext cx="8763000" cy="4038600"/>
          </a:xfrm>
          <a:prstGeom prst="rect">
            <a:avLst/>
          </a:prstGeom>
        </p:spPr>
      </p:pic>
      <p:sp>
        <p:nvSpPr>
          <p:cNvPr id="6" name="TextBox 5"/>
          <p:cNvSpPr txBox="1"/>
          <p:nvPr/>
        </p:nvSpPr>
        <p:spPr>
          <a:xfrm>
            <a:off x="3200400" y="5593321"/>
            <a:ext cx="5368777" cy="369332"/>
          </a:xfrm>
          <a:prstGeom prst="rect">
            <a:avLst/>
          </a:prstGeom>
          <a:noFill/>
        </p:spPr>
        <p:txBody>
          <a:bodyPr wrap="none" rtlCol="0">
            <a:spAutoFit/>
          </a:bodyPr>
          <a:lstStyle/>
          <a:p>
            <a:r>
              <a:rPr lang="en-US" dirty="0" smtClean="0">
                <a:solidFill>
                  <a:schemeClr val="tx1">
                    <a:lumMod val="50000"/>
                  </a:schemeClr>
                </a:solidFill>
              </a:rPr>
              <a:t>STEP 1                          STEP 2                                  STEP 3</a:t>
            </a:r>
          </a:p>
        </p:txBody>
      </p:sp>
      <p:sp>
        <p:nvSpPr>
          <p:cNvPr id="7" name="Slide Number Placeholder 6"/>
          <p:cNvSpPr>
            <a:spLocks noGrp="1"/>
          </p:cNvSpPr>
          <p:nvPr>
            <p:ph type="sldNum" sz="quarter" idx="12"/>
          </p:nvPr>
        </p:nvSpPr>
        <p:spPr/>
        <p:txBody>
          <a:bodyPr/>
          <a:lstStyle/>
          <a:p>
            <a:fld id="{218B6639-C074-8B48-BE1A-E225E0D3ED0C}" type="slidenum">
              <a:rPr lang="en-US" smtClean="0"/>
              <a:t>14</a:t>
            </a:fld>
            <a:endParaRPr lang="en-US"/>
          </a:p>
        </p:txBody>
      </p:sp>
      <p:sp>
        <p:nvSpPr>
          <p:cNvPr id="3" name="Rectangle 2"/>
          <p:cNvSpPr/>
          <p:nvPr/>
        </p:nvSpPr>
        <p:spPr>
          <a:xfrm>
            <a:off x="6890935" y="1417638"/>
            <a:ext cx="2100665" cy="493871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11241" y="1570038"/>
            <a:ext cx="4380359" cy="493871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02398" y="1722438"/>
            <a:ext cx="6789202" cy="493871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41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1000"/>
                                        <p:tgtEl>
                                          <p:spTgt spid="9"/>
                                        </p:tgtEl>
                                        <p:attrNameLst>
                                          <p:attrName>ppt_x</p:attrName>
                                        </p:attrNameLst>
                                      </p:cBhvr>
                                      <p:tavLst>
                                        <p:tav tm="0">
                                          <p:val>
                                            <p:strVal val="ppt_x"/>
                                          </p:val>
                                        </p:tav>
                                        <p:tav tm="100000">
                                          <p:val>
                                            <p:strVal val="1+ppt_w/2"/>
                                          </p:val>
                                        </p:tav>
                                      </p:tavLst>
                                    </p:anim>
                                    <p:anim calcmode="lin" valueType="num">
                                      <p:cBhvr additive="base">
                                        <p:cTn id="7" dur="1000"/>
                                        <p:tgtEl>
                                          <p:spTgt spid="9"/>
                                        </p:tgtEl>
                                        <p:attrNameLst>
                                          <p:attrName>ppt_y</p:attrName>
                                        </p:attrNameLst>
                                      </p:cBhvr>
                                      <p:tavLst>
                                        <p:tav tm="0">
                                          <p:val>
                                            <p:strVal val="ppt_y"/>
                                          </p:val>
                                        </p:tav>
                                        <p:tav tm="100000">
                                          <p:val>
                                            <p:strVal val="ppt_y"/>
                                          </p:val>
                                        </p:tav>
                                      </p:tavLst>
                                    </p:anim>
                                    <p:set>
                                      <p:cBhvr>
                                        <p:cTn id="8" dur="1" fill="hold">
                                          <p:stCondLst>
                                            <p:cond delay="9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0" nodeType="clickEffect">
                                  <p:stCondLst>
                                    <p:cond delay="0"/>
                                  </p:stCondLst>
                                  <p:childTnLst>
                                    <p:anim calcmode="lin" valueType="num">
                                      <p:cBhvr additive="base">
                                        <p:cTn id="12" dur="1000"/>
                                        <p:tgtEl>
                                          <p:spTgt spid="8"/>
                                        </p:tgtEl>
                                        <p:attrNameLst>
                                          <p:attrName>ppt_x</p:attrName>
                                        </p:attrNameLst>
                                      </p:cBhvr>
                                      <p:tavLst>
                                        <p:tav tm="0">
                                          <p:val>
                                            <p:strVal val="ppt_x"/>
                                          </p:val>
                                        </p:tav>
                                        <p:tav tm="100000">
                                          <p:val>
                                            <p:strVal val="1+ppt_w/2"/>
                                          </p:val>
                                        </p:tav>
                                      </p:tavLst>
                                    </p:anim>
                                    <p:anim calcmode="lin" valueType="num">
                                      <p:cBhvr additive="base">
                                        <p:cTn id="13" dur="1000"/>
                                        <p:tgtEl>
                                          <p:spTgt spid="8"/>
                                        </p:tgtEl>
                                        <p:attrNameLst>
                                          <p:attrName>ppt_y</p:attrName>
                                        </p:attrNameLst>
                                      </p:cBhvr>
                                      <p:tavLst>
                                        <p:tav tm="0">
                                          <p:val>
                                            <p:strVal val="ppt_y"/>
                                          </p:val>
                                        </p:tav>
                                        <p:tav tm="100000">
                                          <p:val>
                                            <p:strVal val="ppt_y"/>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1000"/>
                                        <p:tgtEl>
                                          <p:spTgt spid="3"/>
                                        </p:tgtEl>
                                        <p:attrNameLst>
                                          <p:attrName>ppt_x</p:attrName>
                                        </p:attrNameLst>
                                      </p:cBhvr>
                                      <p:tavLst>
                                        <p:tav tm="0">
                                          <p:val>
                                            <p:strVal val="ppt_x"/>
                                          </p:val>
                                        </p:tav>
                                        <p:tav tm="100000">
                                          <p:val>
                                            <p:strVal val="1+ppt_w/2"/>
                                          </p:val>
                                        </p:tav>
                                      </p:tavLst>
                                    </p:anim>
                                    <p:anim calcmode="lin" valueType="num">
                                      <p:cBhvr additive="base">
                                        <p:cTn id="19" dur="1000"/>
                                        <p:tgtEl>
                                          <p:spTgt spid="3"/>
                                        </p:tgtEl>
                                        <p:attrNameLst>
                                          <p:attrName>ppt_y</p:attrName>
                                        </p:attrNameLst>
                                      </p:cBhvr>
                                      <p:tavLst>
                                        <p:tav tm="0">
                                          <p:val>
                                            <p:strVal val="ppt_y"/>
                                          </p:val>
                                        </p:tav>
                                        <p:tav tm="100000">
                                          <p:val>
                                            <p:strVal val="ppt_y"/>
                                          </p:val>
                                        </p:tav>
                                      </p:tavLst>
                                    </p:anim>
                                    <p:set>
                                      <p:cBhvr>
                                        <p:cTn id="2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Strong-field ionization</a:t>
            </a:r>
            <a:endParaRPr lang="en-US" dirty="0"/>
          </a:p>
        </p:txBody>
      </p:sp>
      <p:grpSp>
        <p:nvGrpSpPr>
          <p:cNvPr id="3" name="Group 2"/>
          <p:cNvGrpSpPr/>
          <p:nvPr/>
        </p:nvGrpSpPr>
        <p:grpSpPr>
          <a:xfrm>
            <a:off x="87510" y="2458816"/>
            <a:ext cx="9040309" cy="2643864"/>
            <a:chOff x="87510" y="2458816"/>
            <a:chExt cx="9040309" cy="2643864"/>
          </a:xfrm>
        </p:grpSpPr>
        <p:pic>
          <p:nvPicPr>
            <p:cNvPr id="4" name="Picture 3" descr="C:\Users\KM Lab\Documents\ATI Paper\FIGURE 3 - Simple PSW model\Top part from Ellen - Jan 15 201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10" y="2458816"/>
              <a:ext cx="9040309" cy="2643864"/>
            </a:xfrm>
            <a:prstGeom prst="rect">
              <a:avLst/>
            </a:prstGeom>
            <a:noFill/>
            <a:ln>
              <a:noFill/>
            </a:ln>
          </p:spPr>
        </p:pic>
        <p:sp>
          <p:nvSpPr>
            <p:cNvPr id="5" name="Rectangle 4"/>
            <p:cNvSpPr/>
            <p:nvPr/>
          </p:nvSpPr>
          <p:spPr>
            <a:xfrm>
              <a:off x="6096222" y="4197677"/>
              <a:ext cx="1295400" cy="194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18650" y="3908778"/>
              <a:ext cx="1295400" cy="194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9810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3501297" y="2776064"/>
            <a:ext cx="1741295" cy="1837889"/>
            <a:chOff x="3441256" y="2776064"/>
            <a:chExt cx="1915425" cy="1837889"/>
          </a:xfrm>
        </p:grpSpPr>
        <p:sp>
          <p:nvSpPr>
            <p:cNvPr id="9" name="Right Arrow 8"/>
            <p:cNvSpPr/>
            <p:nvPr/>
          </p:nvSpPr>
          <p:spPr>
            <a:xfrm rot="16200000">
              <a:off x="4130676" y="2852264"/>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 name="Right Arrow 7"/>
            <p:cNvSpPr/>
            <p:nvPr/>
          </p:nvSpPr>
          <p:spPr>
            <a:xfrm rot="13491336">
              <a:off x="3600876" y="3023019"/>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Right Arrow 9"/>
            <p:cNvSpPr/>
            <p:nvPr/>
          </p:nvSpPr>
          <p:spPr>
            <a:xfrm rot="19267719">
              <a:off x="4633068" y="3093014"/>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1" name="Right Arrow 10"/>
            <p:cNvSpPr/>
            <p:nvPr/>
          </p:nvSpPr>
          <p:spPr>
            <a:xfrm>
              <a:off x="4823281" y="3543760"/>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2" name="Right Arrow 11"/>
            <p:cNvSpPr/>
            <p:nvPr/>
          </p:nvSpPr>
          <p:spPr>
            <a:xfrm rot="10800000">
              <a:off x="3441256" y="3536672"/>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3" name="Right Arrow 12"/>
            <p:cNvSpPr/>
            <p:nvPr/>
          </p:nvSpPr>
          <p:spPr>
            <a:xfrm rot="5400000">
              <a:off x="4130676" y="4156753"/>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4" name="Right Arrow 13"/>
            <p:cNvSpPr/>
            <p:nvPr/>
          </p:nvSpPr>
          <p:spPr>
            <a:xfrm rot="2630479">
              <a:off x="4640245" y="4016520"/>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5" name="Right Arrow 14"/>
            <p:cNvSpPr/>
            <p:nvPr/>
          </p:nvSpPr>
          <p:spPr>
            <a:xfrm rot="8228586">
              <a:off x="3558345" y="4059590"/>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sp>
        <p:nvSpPr>
          <p:cNvPr id="4" name="Rectangle 3"/>
          <p:cNvSpPr/>
          <p:nvPr/>
        </p:nvSpPr>
        <p:spPr>
          <a:xfrm>
            <a:off x="5999167" y="1722391"/>
            <a:ext cx="3144833" cy="38167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01658"/>
            <a:ext cx="8229600" cy="1143000"/>
          </a:xfrm>
        </p:spPr>
        <p:txBody>
          <a:bodyPr>
            <a:normAutofit fontScale="90000"/>
          </a:bodyPr>
          <a:lstStyle/>
          <a:p>
            <a:r>
              <a:rPr lang="en-US" dirty="0" smtClean="0"/>
              <a:t>Velocity map imaging </a:t>
            </a:r>
            <a:br>
              <a:rPr lang="en-US" dirty="0" smtClean="0"/>
            </a:br>
            <a:r>
              <a:rPr lang="en-US" dirty="0" smtClean="0"/>
              <a:t>(VMI) spectroscopy</a:t>
            </a:r>
            <a:endParaRPr lang="en-US" dirty="0"/>
          </a:p>
        </p:txBody>
      </p:sp>
      <p:sp>
        <p:nvSpPr>
          <p:cNvPr id="5" name="Oval 4"/>
          <p:cNvSpPr/>
          <p:nvPr/>
        </p:nvSpPr>
        <p:spPr>
          <a:xfrm>
            <a:off x="4325879" y="3570546"/>
            <a:ext cx="133539" cy="13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762000" y="3354175"/>
            <a:ext cx="2438400" cy="538308"/>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venir Book"/>
                <a:cs typeface="Avenir Book"/>
              </a:rPr>
              <a:t>Laser</a:t>
            </a:r>
            <a:endParaRPr lang="en-US" dirty="0">
              <a:solidFill>
                <a:schemeClr val="bg1"/>
              </a:solidFill>
              <a:latin typeface="Avenir Book"/>
              <a:cs typeface="Avenir Book"/>
            </a:endParaRPr>
          </a:p>
        </p:txBody>
      </p:sp>
      <p:sp>
        <p:nvSpPr>
          <p:cNvPr id="7" name="TextBox 6"/>
          <p:cNvSpPr txBox="1"/>
          <p:nvPr/>
        </p:nvSpPr>
        <p:spPr>
          <a:xfrm>
            <a:off x="3051161" y="4800469"/>
            <a:ext cx="2652612" cy="646331"/>
          </a:xfrm>
          <a:prstGeom prst="rect">
            <a:avLst/>
          </a:prstGeom>
          <a:noFill/>
        </p:spPr>
        <p:txBody>
          <a:bodyPr wrap="square" rtlCol="0">
            <a:spAutoFit/>
          </a:bodyPr>
          <a:lstStyle/>
          <a:p>
            <a:pPr algn="ctr"/>
            <a:r>
              <a:rPr lang="en-US" dirty="0" smtClean="0">
                <a:solidFill>
                  <a:schemeClr val="accent1">
                    <a:lumMod val="75000"/>
                  </a:schemeClr>
                </a:solidFill>
                <a:latin typeface="Avenir Book"/>
                <a:cs typeface="Avenir Book"/>
              </a:rPr>
              <a:t>atoms</a:t>
            </a:r>
          </a:p>
          <a:p>
            <a:pPr algn="ctr"/>
            <a:r>
              <a:rPr lang="en-US" dirty="0" smtClean="0">
                <a:solidFill>
                  <a:schemeClr val="accent1">
                    <a:lumMod val="75000"/>
                  </a:schemeClr>
                </a:solidFill>
                <a:latin typeface="Avenir Book"/>
                <a:cs typeface="Avenir Book"/>
              </a:rPr>
              <a:t>(or nanoparticle)</a:t>
            </a:r>
          </a:p>
        </p:txBody>
      </p:sp>
      <p:sp>
        <p:nvSpPr>
          <p:cNvPr id="16" name="TextBox 15"/>
          <p:cNvSpPr txBox="1"/>
          <p:nvPr/>
        </p:nvSpPr>
        <p:spPr>
          <a:xfrm>
            <a:off x="3558041" y="2301521"/>
            <a:ext cx="1625037" cy="369332"/>
          </a:xfrm>
          <a:prstGeom prst="rect">
            <a:avLst/>
          </a:prstGeom>
          <a:noFill/>
        </p:spPr>
        <p:txBody>
          <a:bodyPr wrap="none" rtlCol="0">
            <a:spAutoFit/>
          </a:bodyPr>
          <a:lstStyle/>
          <a:p>
            <a:r>
              <a:rPr lang="en-US" dirty="0" smtClean="0">
                <a:solidFill>
                  <a:srgbClr val="FFC000"/>
                </a:solidFill>
                <a:latin typeface="Avenir Book"/>
                <a:cs typeface="Avenir Book"/>
              </a:rPr>
              <a:t>electrons/ions</a:t>
            </a:r>
            <a:endParaRPr lang="en-US" dirty="0">
              <a:solidFill>
                <a:srgbClr val="FFC000"/>
              </a:solidFill>
              <a:latin typeface="Avenir Book"/>
              <a:cs typeface="Avenir Book"/>
            </a:endParaRPr>
          </a:p>
        </p:txBody>
      </p:sp>
      <p:sp>
        <p:nvSpPr>
          <p:cNvPr id="18" name="TextBox 17"/>
          <p:cNvSpPr txBox="1"/>
          <p:nvPr/>
        </p:nvSpPr>
        <p:spPr>
          <a:xfrm>
            <a:off x="6825128" y="5539133"/>
            <a:ext cx="1735637" cy="923330"/>
          </a:xfrm>
          <a:prstGeom prst="rect">
            <a:avLst/>
          </a:prstGeom>
          <a:noFill/>
        </p:spPr>
        <p:txBody>
          <a:bodyPr wrap="square" rtlCol="0">
            <a:spAutoFit/>
          </a:bodyPr>
          <a:lstStyle/>
          <a:p>
            <a:pPr algn="ctr"/>
            <a:r>
              <a:rPr lang="en-US" dirty="0" smtClean="0">
                <a:solidFill>
                  <a:srgbClr val="2CF800"/>
                </a:solidFill>
                <a:latin typeface="Avenir Book"/>
                <a:cs typeface="Avenir Book"/>
              </a:rPr>
              <a:t>Photoelectron momentum distribution</a:t>
            </a:r>
            <a:endParaRPr lang="en-US" dirty="0">
              <a:solidFill>
                <a:srgbClr val="2CF800"/>
              </a:solidFill>
              <a:latin typeface="Avenir Book"/>
              <a:cs typeface="Avenir Book"/>
            </a:endParaRPr>
          </a:p>
        </p:txBody>
      </p:sp>
      <p:sp>
        <p:nvSpPr>
          <p:cNvPr id="19" name="Slide Number Placeholder 18"/>
          <p:cNvSpPr>
            <a:spLocks noGrp="1"/>
          </p:cNvSpPr>
          <p:nvPr>
            <p:ph type="sldNum" sz="quarter" idx="12"/>
          </p:nvPr>
        </p:nvSpPr>
        <p:spPr/>
        <p:txBody>
          <a:bodyPr/>
          <a:lstStyle/>
          <a:p>
            <a:fld id="{218B6639-C074-8B48-BE1A-E225E0D3ED0C}" type="slidenum">
              <a:rPr lang="en-US" smtClean="0"/>
              <a:t>16</a:t>
            </a:fld>
            <a:endParaRPr lang="en-US"/>
          </a:p>
        </p:txBody>
      </p:sp>
      <p:sp>
        <p:nvSpPr>
          <p:cNvPr id="3" name="Rounded Rectangle 2"/>
          <p:cNvSpPr/>
          <p:nvPr/>
        </p:nvSpPr>
        <p:spPr>
          <a:xfrm>
            <a:off x="5825378" y="1722391"/>
            <a:ext cx="173789" cy="38167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nitrogen at 30mW 800 nm repeller 1000 - raw.gif"/>
          <p:cNvPicPr>
            <a:picLocks noChangeAspect="1"/>
          </p:cNvPicPr>
          <p:nvPr/>
        </p:nvPicPr>
        <p:blipFill rotWithShape="1">
          <a:blip r:embed="rId3">
            <a:extLst>
              <a:ext uri="{28A0092B-C50C-407E-A947-70E740481C1C}">
                <a14:useLocalDpi xmlns:a14="http://schemas.microsoft.com/office/drawing/2010/main" val="0"/>
              </a:ext>
            </a:extLst>
          </a:blip>
          <a:srcRect l="23946" t="16445" r="22463" b="11991"/>
          <a:stretch/>
        </p:blipFill>
        <p:spPr>
          <a:xfrm>
            <a:off x="6323502" y="1982726"/>
            <a:ext cx="2590800" cy="3459704"/>
          </a:xfrm>
          <a:prstGeom prst="rect">
            <a:avLst/>
          </a:prstGeom>
        </p:spPr>
      </p:pic>
      <p:sp>
        <p:nvSpPr>
          <p:cNvPr id="24" name="TextBox 23"/>
          <p:cNvSpPr txBox="1"/>
          <p:nvPr/>
        </p:nvSpPr>
        <p:spPr>
          <a:xfrm>
            <a:off x="3501296" y="5867802"/>
            <a:ext cx="1838476" cy="369332"/>
          </a:xfrm>
          <a:prstGeom prst="rect">
            <a:avLst/>
          </a:prstGeom>
          <a:noFill/>
        </p:spPr>
        <p:txBody>
          <a:bodyPr wrap="none" rtlCol="0">
            <a:spAutoFit/>
          </a:bodyPr>
          <a:lstStyle/>
          <a:p>
            <a:r>
              <a:rPr lang="en-US" dirty="0" smtClean="0">
                <a:solidFill>
                  <a:schemeClr val="accent6">
                    <a:lumMod val="75000"/>
                  </a:schemeClr>
                </a:solidFill>
              </a:rPr>
              <a:t>(+/-) Electric Field</a:t>
            </a:r>
            <a:endParaRPr lang="en-US" dirty="0">
              <a:solidFill>
                <a:schemeClr val="accent6">
                  <a:lumMod val="75000"/>
                </a:schemeClr>
              </a:solidFill>
            </a:endParaRPr>
          </a:p>
        </p:txBody>
      </p:sp>
      <p:sp>
        <p:nvSpPr>
          <p:cNvPr id="27" name="Right Arrow 26"/>
          <p:cNvSpPr/>
          <p:nvPr/>
        </p:nvSpPr>
        <p:spPr>
          <a:xfrm>
            <a:off x="3542891" y="5550410"/>
            <a:ext cx="1791699" cy="317392"/>
          </a:xfrm>
          <a:prstGeom prst="rightArrow">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428959" y="3772262"/>
            <a:ext cx="133539" cy="13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236119" y="3789043"/>
            <a:ext cx="133539" cy="13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41919" y="3583902"/>
            <a:ext cx="133539" cy="13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555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1"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500" fill="hold"/>
                                        <p:tgtEl>
                                          <p:spTgt spid="23"/>
                                        </p:tgtEl>
                                        <p:attrNameLst>
                                          <p:attrName>ppt_w</p:attrName>
                                        </p:attrNameLst>
                                      </p:cBhvr>
                                      <p:tavLst>
                                        <p:tav tm="0">
                                          <p:val>
                                            <p:fltVal val="0"/>
                                          </p:val>
                                        </p:tav>
                                        <p:tav tm="100000">
                                          <p:val>
                                            <p:strVal val="#ppt_w"/>
                                          </p:val>
                                        </p:tav>
                                      </p:tavLst>
                                    </p:anim>
                                    <p:anim calcmode="lin" valueType="num">
                                      <p:cBhvr>
                                        <p:cTn id="14" dur="1500" fill="hold"/>
                                        <p:tgtEl>
                                          <p:spTgt spid="23"/>
                                        </p:tgtEl>
                                        <p:attrNameLst>
                                          <p:attrName>ppt_h</p:attrName>
                                        </p:attrNameLst>
                                      </p:cBhvr>
                                      <p:tavLst>
                                        <p:tav tm="0">
                                          <p:val>
                                            <p:fltVal val="0"/>
                                          </p:val>
                                        </p:tav>
                                        <p:tav tm="100000">
                                          <p:val>
                                            <p:strVal val="#ppt_h"/>
                                          </p:val>
                                        </p:tav>
                                      </p:tavLst>
                                    </p:anim>
                                    <p:animEffect transition="in" filter="fade">
                                      <p:cBhvr>
                                        <p:cTn id="15" dur="1500"/>
                                        <p:tgtEl>
                                          <p:spTgt spid="2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500"/>
                                        <p:tgtEl>
                                          <p:spTgt spid="2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1000" fill="hold"/>
                                        <p:tgtEl>
                                          <p:spTgt spid="23"/>
                                        </p:tgtEl>
                                      </p:cBhvr>
                                      <p:by x="150000" y="150000"/>
                                    </p:animScale>
                                  </p:childTnLst>
                                </p:cTn>
                              </p:par>
                              <p:par>
                                <p:cTn id="34" presetID="9" presetClass="exit" presetSubtype="0" fill="hold" grpId="1" nodeType="withEffect">
                                  <p:stCondLst>
                                    <p:cond delay="0"/>
                                  </p:stCondLst>
                                  <p:childTnLst>
                                    <p:animEffect transition="out" filter="dissolv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2" presetClass="exit" presetSubtype="2" accel="50000" fill="hold" nodeType="withEffect">
                                  <p:stCondLst>
                                    <p:cond delay="300"/>
                                  </p:stCondLst>
                                  <p:childTnLst>
                                    <p:anim calcmode="lin" valueType="num">
                                      <p:cBhvr additive="base">
                                        <p:cTn id="38" dur="2000"/>
                                        <p:tgtEl>
                                          <p:spTgt spid="23"/>
                                        </p:tgtEl>
                                        <p:attrNameLst>
                                          <p:attrName>ppt_x</p:attrName>
                                        </p:attrNameLst>
                                      </p:cBhvr>
                                      <p:tavLst>
                                        <p:tav tm="0">
                                          <p:val>
                                            <p:strVal val="ppt_x"/>
                                          </p:val>
                                        </p:tav>
                                        <p:tav tm="100000">
                                          <p:val>
                                            <p:strVal val="1+ppt_w/2"/>
                                          </p:val>
                                        </p:tav>
                                      </p:tavLst>
                                    </p:anim>
                                    <p:anim calcmode="lin" valueType="num">
                                      <p:cBhvr additive="base">
                                        <p:cTn id="39" dur="2000"/>
                                        <p:tgtEl>
                                          <p:spTgt spid="23"/>
                                        </p:tgtEl>
                                        <p:attrNameLst>
                                          <p:attrName>ppt_y</p:attrName>
                                        </p:attrNameLst>
                                      </p:cBhvr>
                                      <p:tavLst>
                                        <p:tav tm="0">
                                          <p:val>
                                            <p:strVal val="ppt_y"/>
                                          </p:val>
                                        </p:tav>
                                        <p:tav tm="100000">
                                          <p:val>
                                            <p:strVal val="ppt_y"/>
                                          </p:val>
                                        </p:tav>
                                      </p:tavLst>
                                    </p:anim>
                                    <p:set>
                                      <p:cBhvr>
                                        <p:cTn id="40" dur="1" fill="hold">
                                          <p:stCondLst>
                                            <p:cond delay="1999"/>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16" grpId="0"/>
      <p:bldP spid="16" grpId="1"/>
      <p:bldP spid="18" grpId="0"/>
      <p:bldP spid="3" grpId="0" animBg="1"/>
      <p:bldP spid="24"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155"/>
          <a:stretch/>
        </p:blipFill>
        <p:spPr>
          <a:xfrm>
            <a:off x="2532025" y="1930583"/>
            <a:ext cx="4331887" cy="4496986"/>
          </a:xfrm>
          <a:prstGeom prst="rect">
            <a:avLst/>
          </a:prstGeom>
        </p:spPr>
      </p:pic>
      <p:sp>
        <p:nvSpPr>
          <p:cNvPr id="8" name="Slide Number Placeholder 7"/>
          <p:cNvSpPr>
            <a:spLocks noGrp="1"/>
          </p:cNvSpPr>
          <p:nvPr>
            <p:ph type="sldNum" sz="quarter" idx="12"/>
          </p:nvPr>
        </p:nvSpPr>
        <p:spPr/>
        <p:txBody>
          <a:bodyPr/>
          <a:lstStyle/>
          <a:p>
            <a:fld id="{218B6639-C074-8B48-BE1A-E225E0D3ED0C}" type="slidenum">
              <a:rPr lang="en-US" smtClean="0"/>
              <a:t>17</a:t>
            </a:fld>
            <a:endParaRPr lang="en-US"/>
          </a:p>
        </p:txBody>
      </p:sp>
      <p:sp>
        <p:nvSpPr>
          <p:cNvPr id="10" name="Title 1"/>
          <p:cNvSpPr>
            <a:spLocks noGrp="1"/>
          </p:cNvSpPr>
          <p:nvPr>
            <p:ph type="title"/>
          </p:nvPr>
        </p:nvSpPr>
        <p:spPr>
          <a:xfrm>
            <a:off x="457200" y="301658"/>
            <a:ext cx="8229600" cy="1143000"/>
          </a:xfrm>
        </p:spPr>
        <p:txBody>
          <a:bodyPr>
            <a:normAutofit fontScale="90000"/>
          </a:bodyPr>
          <a:lstStyle/>
          <a:p>
            <a:r>
              <a:rPr lang="en-US" dirty="0" smtClean="0"/>
              <a:t>Velocity map imaging </a:t>
            </a:r>
            <a:br>
              <a:rPr lang="en-US" dirty="0" smtClean="0"/>
            </a:br>
            <a:r>
              <a:rPr lang="en-US" dirty="0" smtClean="0"/>
              <a:t>(VMI) spectroscopy</a:t>
            </a:r>
            <a:endParaRPr lang="en-US" dirty="0"/>
          </a:p>
        </p:txBody>
      </p:sp>
      <p:sp>
        <p:nvSpPr>
          <p:cNvPr id="4" name="TextBox 3"/>
          <p:cNvSpPr txBox="1"/>
          <p:nvPr/>
        </p:nvSpPr>
        <p:spPr>
          <a:xfrm>
            <a:off x="2823497" y="6058237"/>
            <a:ext cx="3039301" cy="369332"/>
          </a:xfrm>
          <a:prstGeom prst="rect">
            <a:avLst/>
          </a:prstGeom>
          <a:noFill/>
        </p:spPr>
        <p:txBody>
          <a:bodyPr wrap="none" rtlCol="0">
            <a:spAutoFit/>
          </a:bodyPr>
          <a:lstStyle/>
          <a:p>
            <a:r>
              <a:rPr lang="en-US" dirty="0" smtClean="0">
                <a:solidFill>
                  <a:schemeClr val="bg1"/>
                </a:solidFill>
              </a:rPr>
              <a:t>“Eppink and Parker” geometry</a:t>
            </a:r>
            <a:endParaRPr lang="en-US" dirty="0">
              <a:solidFill>
                <a:schemeClr val="bg1"/>
              </a:solidFill>
            </a:endParaRPr>
          </a:p>
        </p:txBody>
      </p:sp>
    </p:spTree>
    <p:extLst>
      <p:ext uri="{BB962C8B-B14F-4D97-AF65-F5344CB8AC3E}">
        <p14:creationId xmlns:p14="http://schemas.microsoft.com/office/powerpoint/2010/main" val="11007332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Apparatus</a:t>
            </a:r>
            <a:endParaRPr lang="en-US" dirty="0"/>
          </a:p>
        </p:txBody>
      </p:sp>
      <p:pic>
        <p:nvPicPr>
          <p:cNvPr id="3" name="the good one_9fps.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6" name="Title 1"/>
          <p:cNvSpPr txBox="1">
            <a:spLocks/>
          </p:cNvSpPr>
          <p:nvPr/>
        </p:nvSpPr>
        <p:spPr>
          <a:xfrm>
            <a:off x="2467514" y="1104804"/>
            <a:ext cx="4315327"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VMI Spectrometer</a:t>
            </a:r>
            <a:endParaRPr lang="en-US" sz="2000" dirty="0"/>
          </a:p>
        </p:txBody>
      </p:sp>
      <p:sp>
        <p:nvSpPr>
          <p:cNvPr id="7" name="Slide Number Placeholder 6"/>
          <p:cNvSpPr>
            <a:spLocks noGrp="1"/>
          </p:cNvSpPr>
          <p:nvPr>
            <p:ph type="sldNum" sz="quarter" idx="12"/>
          </p:nvPr>
        </p:nvSpPr>
        <p:spPr/>
        <p:txBody>
          <a:bodyPr/>
          <a:lstStyle/>
          <a:p>
            <a:fld id="{218B6639-C074-8B48-BE1A-E225E0D3ED0C}" type="slidenum">
              <a:rPr lang="en-US" smtClean="0"/>
              <a:t>18</a:t>
            </a:fld>
            <a:endParaRPr lang="en-US"/>
          </a:p>
        </p:txBody>
      </p:sp>
    </p:spTree>
    <p:extLst>
      <p:ext uri="{BB962C8B-B14F-4D97-AF65-F5344CB8AC3E}">
        <p14:creationId xmlns:p14="http://schemas.microsoft.com/office/powerpoint/2010/main" val="85199316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to 3D</a:t>
            </a:r>
            <a:endParaRPr lang="en-US" dirty="0"/>
          </a:p>
        </p:txBody>
      </p:sp>
      <p:pic>
        <p:nvPicPr>
          <p:cNvPr id="7" name="Picture 6" descr="nitrogen at 30mW 800 nm repeller 1000 - raw.gif"/>
          <p:cNvPicPr>
            <a:picLocks noChangeAspect="1"/>
          </p:cNvPicPr>
          <p:nvPr/>
        </p:nvPicPr>
        <p:blipFill rotWithShape="1">
          <a:blip r:embed="rId3">
            <a:extLst>
              <a:ext uri="{28A0092B-C50C-407E-A947-70E740481C1C}">
                <a14:useLocalDpi xmlns:a14="http://schemas.microsoft.com/office/drawing/2010/main" val="0"/>
              </a:ext>
            </a:extLst>
          </a:blip>
          <a:srcRect l="23946" t="16445" r="22463" b="11991"/>
          <a:stretch/>
        </p:blipFill>
        <p:spPr>
          <a:xfrm>
            <a:off x="230820" y="1584214"/>
            <a:ext cx="3310682" cy="4421020"/>
          </a:xfrm>
          <a:prstGeom prst="rect">
            <a:avLst/>
          </a:prstGeom>
        </p:spPr>
      </p:pic>
      <p:pic>
        <p:nvPicPr>
          <p:cNvPr id="8" name="Picture 7" descr="nitrogen at 30mW 800 nm repeller 1000 - basex.gif"/>
          <p:cNvPicPr>
            <a:picLocks noChangeAspect="1"/>
          </p:cNvPicPr>
          <p:nvPr/>
        </p:nvPicPr>
        <p:blipFill rotWithShape="1">
          <a:blip r:embed="rId4">
            <a:extLst>
              <a:ext uri="{28A0092B-C50C-407E-A947-70E740481C1C}">
                <a14:useLocalDpi xmlns:a14="http://schemas.microsoft.com/office/drawing/2010/main" val="0"/>
              </a:ext>
            </a:extLst>
          </a:blip>
          <a:srcRect l="28274" t="13431" r="27217" b="11858"/>
          <a:stretch/>
        </p:blipFill>
        <p:spPr>
          <a:xfrm>
            <a:off x="5500665" y="1584566"/>
            <a:ext cx="3540255" cy="4438293"/>
          </a:xfrm>
          <a:prstGeom prst="rect">
            <a:avLst/>
          </a:prstGeom>
        </p:spPr>
      </p:pic>
      <p:sp>
        <p:nvSpPr>
          <p:cNvPr id="10" name="TextBox 9"/>
          <p:cNvSpPr txBox="1"/>
          <p:nvPr/>
        </p:nvSpPr>
        <p:spPr>
          <a:xfrm>
            <a:off x="1179765" y="5545414"/>
            <a:ext cx="1418978" cy="400110"/>
          </a:xfrm>
          <a:prstGeom prst="rect">
            <a:avLst/>
          </a:prstGeom>
          <a:noFill/>
        </p:spPr>
        <p:txBody>
          <a:bodyPr wrap="none" rtlCol="0">
            <a:spAutoFit/>
          </a:bodyPr>
          <a:lstStyle/>
          <a:p>
            <a:r>
              <a:rPr lang="en-US" sz="2000" dirty="0" smtClean="0">
                <a:solidFill>
                  <a:srgbClr val="FFFF00"/>
                </a:solidFill>
              </a:rPr>
              <a:t>N</a:t>
            </a:r>
            <a:r>
              <a:rPr lang="en-US" sz="2000" baseline="-25000" dirty="0" smtClean="0">
                <a:solidFill>
                  <a:srgbClr val="FFFF00"/>
                </a:solidFill>
              </a:rPr>
              <a:t>2</a:t>
            </a:r>
            <a:r>
              <a:rPr lang="en-US" sz="2000" dirty="0" smtClean="0">
                <a:solidFill>
                  <a:srgbClr val="FFFF00"/>
                </a:solidFill>
              </a:rPr>
              <a:t> - 800 nm</a:t>
            </a:r>
            <a:endParaRPr lang="en-US" sz="2000" dirty="0">
              <a:solidFill>
                <a:srgbClr val="FFFF00"/>
              </a:solidFill>
            </a:endParaRPr>
          </a:p>
        </p:txBody>
      </p:sp>
      <p:sp>
        <p:nvSpPr>
          <p:cNvPr id="11" name="TextBox 10"/>
          <p:cNvSpPr txBox="1"/>
          <p:nvPr/>
        </p:nvSpPr>
        <p:spPr>
          <a:xfrm>
            <a:off x="5715000" y="6096000"/>
            <a:ext cx="3112006" cy="646331"/>
          </a:xfrm>
          <a:prstGeom prst="rect">
            <a:avLst/>
          </a:prstGeom>
          <a:noFill/>
        </p:spPr>
        <p:txBody>
          <a:bodyPr wrap="none" rtlCol="0">
            <a:spAutoFit/>
          </a:bodyPr>
          <a:lstStyle/>
          <a:p>
            <a:pPr algn="ctr"/>
            <a:r>
              <a:rPr lang="en-US" dirty="0" smtClean="0"/>
              <a:t>Abel transform with </a:t>
            </a:r>
            <a:r>
              <a:rPr lang="en-US" dirty="0"/>
              <a:t>BASEX</a:t>
            </a:r>
            <a:br>
              <a:rPr lang="en-US" dirty="0"/>
            </a:br>
            <a:r>
              <a:rPr lang="en-US" dirty="0"/>
              <a:t>(assumes cylindrical symmetry</a:t>
            </a:r>
            <a:r>
              <a:rPr lang="en-US" dirty="0" smtClean="0"/>
              <a:t>)</a:t>
            </a:r>
            <a:endParaRPr lang="en-US" dirty="0"/>
          </a:p>
        </p:txBody>
      </p:sp>
      <p:sp>
        <p:nvSpPr>
          <p:cNvPr id="12" name="Right Arrow 11"/>
          <p:cNvSpPr/>
          <p:nvPr/>
        </p:nvSpPr>
        <p:spPr>
          <a:xfrm>
            <a:off x="3615483" y="3147289"/>
            <a:ext cx="1835862" cy="171294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9" name="TextBox 8"/>
          <p:cNvSpPr txBox="1"/>
          <p:nvPr/>
        </p:nvSpPr>
        <p:spPr>
          <a:xfrm>
            <a:off x="309278" y="6126022"/>
            <a:ext cx="3407867" cy="369332"/>
          </a:xfrm>
          <a:prstGeom prst="rect">
            <a:avLst/>
          </a:prstGeom>
          <a:noFill/>
        </p:spPr>
        <p:txBody>
          <a:bodyPr wrap="none" rtlCol="0">
            <a:spAutoFit/>
          </a:bodyPr>
          <a:lstStyle/>
          <a:p>
            <a:pPr algn="ctr"/>
            <a:r>
              <a:rPr lang="en-US" dirty="0" smtClean="0"/>
              <a:t>2D projection, as recorded on VMI</a:t>
            </a:r>
            <a:endParaRPr lang="en-US" dirty="0"/>
          </a:p>
        </p:txBody>
      </p:sp>
      <p:sp>
        <p:nvSpPr>
          <p:cNvPr id="13" name="TextBox 12"/>
          <p:cNvSpPr txBox="1"/>
          <p:nvPr/>
        </p:nvSpPr>
        <p:spPr>
          <a:xfrm>
            <a:off x="1652220" y="1584566"/>
            <a:ext cx="472455" cy="400110"/>
          </a:xfrm>
          <a:prstGeom prst="rect">
            <a:avLst/>
          </a:prstGeom>
          <a:noFill/>
        </p:spPr>
        <p:txBody>
          <a:bodyPr wrap="none" rtlCol="0">
            <a:spAutoFit/>
          </a:bodyPr>
          <a:lstStyle/>
          <a:p>
            <a:r>
              <a:rPr lang="en-US" sz="2000" dirty="0" smtClean="0">
                <a:solidFill>
                  <a:srgbClr val="FFFF00"/>
                </a:solidFill>
              </a:rPr>
              <a:t>2D</a:t>
            </a:r>
            <a:endParaRPr lang="en-US" sz="2000" dirty="0">
              <a:solidFill>
                <a:srgbClr val="FFFF00"/>
              </a:solidFill>
            </a:endParaRPr>
          </a:p>
        </p:txBody>
      </p:sp>
      <p:sp>
        <p:nvSpPr>
          <p:cNvPr id="14" name="TextBox 13"/>
          <p:cNvSpPr txBox="1"/>
          <p:nvPr/>
        </p:nvSpPr>
        <p:spPr>
          <a:xfrm>
            <a:off x="6547205" y="1584566"/>
            <a:ext cx="1274708" cy="400110"/>
          </a:xfrm>
          <a:prstGeom prst="rect">
            <a:avLst/>
          </a:prstGeom>
          <a:noFill/>
        </p:spPr>
        <p:txBody>
          <a:bodyPr wrap="none" rtlCol="0">
            <a:spAutoFit/>
          </a:bodyPr>
          <a:lstStyle/>
          <a:p>
            <a:r>
              <a:rPr lang="en-US" sz="2000" dirty="0" smtClean="0">
                <a:solidFill>
                  <a:srgbClr val="FFFF00"/>
                </a:solidFill>
              </a:rPr>
              <a:t>Slice of 3D</a:t>
            </a:r>
            <a:endParaRPr lang="en-US" sz="2000" dirty="0">
              <a:solidFill>
                <a:srgbClr val="FFFF00"/>
              </a:solidFill>
            </a:endParaRPr>
          </a:p>
        </p:txBody>
      </p:sp>
      <p:sp>
        <p:nvSpPr>
          <p:cNvPr id="3" name="TextBox 2"/>
          <p:cNvSpPr txBox="1"/>
          <p:nvPr/>
        </p:nvSpPr>
        <p:spPr>
          <a:xfrm>
            <a:off x="3640142" y="3634440"/>
            <a:ext cx="1564050" cy="615553"/>
          </a:xfrm>
          <a:prstGeom prst="rect">
            <a:avLst/>
          </a:prstGeom>
          <a:noFill/>
        </p:spPr>
        <p:txBody>
          <a:bodyPr wrap="none" rtlCol="0">
            <a:spAutoFit/>
          </a:bodyPr>
          <a:lstStyle/>
          <a:p>
            <a:pPr algn="ctr"/>
            <a:r>
              <a:rPr lang="en-US" dirty="0" smtClean="0"/>
              <a:t>Math</a:t>
            </a:r>
          </a:p>
          <a:p>
            <a:pPr algn="ctr"/>
            <a:r>
              <a:rPr lang="en-US" sz="1600" dirty="0" smtClean="0"/>
              <a:t>(Abel transform)</a:t>
            </a:r>
            <a:endParaRPr lang="en-US" sz="1600" dirty="0"/>
          </a:p>
        </p:txBody>
      </p:sp>
    </p:spTree>
    <p:extLst>
      <p:ext uri="{BB962C8B-B14F-4D97-AF65-F5344CB8AC3E}">
        <p14:creationId xmlns:p14="http://schemas.microsoft.com/office/powerpoint/2010/main" val="4269259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0"/>
            <a:ext cx="9155759" cy="6858000"/>
          </a:xfrm>
          <a:prstGeom prst="rect">
            <a:avLst/>
          </a:prstGeom>
        </p:spPr>
      </p:pic>
      <p:sp>
        <p:nvSpPr>
          <p:cNvPr id="2" name="Title 1"/>
          <p:cNvSpPr>
            <a:spLocks noGrp="1"/>
          </p:cNvSpPr>
          <p:nvPr>
            <p:ph type="ctrTitle"/>
          </p:nvPr>
        </p:nvSpPr>
        <p:spPr>
          <a:xfrm>
            <a:off x="13511" y="-137920"/>
            <a:ext cx="7843521" cy="1652783"/>
          </a:xfrm>
        </p:spPr>
        <p:txBody>
          <a:bodyPr>
            <a:noAutofit/>
          </a:bodyPr>
          <a:lstStyle/>
          <a:p>
            <a:pPr algn="l"/>
            <a:r>
              <a:rPr lang="en-US" sz="2800" dirty="0" smtClean="0">
                <a:solidFill>
                  <a:schemeClr val="bg1"/>
                </a:solidFill>
              </a:rPr>
              <a:t>Photoelectron and photoion spectroscopy of atoms</a:t>
            </a:r>
            <a:r>
              <a:rPr lang="en-US" sz="2800" dirty="0">
                <a:solidFill>
                  <a:schemeClr val="bg1"/>
                </a:solidFill>
              </a:rPr>
              <a:t>, nanoparticles, and </a:t>
            </a:r>
            <a:r>
              <a:rPr lang="en-US" sz="2800" dirty="0" err="1">
                <a:solidFill>
                  <a:schemeClr val="bg1"/>
                </a:solidFill>
              </a:rPr>
              <a:t>nanoplasmas</a:t>
            </a:r>
            <a:r>
              <a:rPr lang="en-US" sz="2800" dirty="0">
                <a:solidFill>
                  <a:schemeClr val="bg1"/>
                </a:solidFill>
              </a:rPr>
              <a:t> irradiated with strong femtosecond </a:t>
            </a:r>
            <a:r>
              <a:rPr lang="en-US" sz="2800" dirty="0" smtClean="0">
                <a:solidFill>
                  <a:schemeClr val="bg1"/>
                </a:solidFill>
              </a:rPr>
              <a:t>laser pulses </a:t>
            </a:r>
            <a:endParaRPr lang="en-US" sz="2800" dirty="0">
              <a:solidFill>
                <a:schemeClr val="bg1"/>
              </a:solidFill>
            </a:endParaRPr>
          </a:p>
        </p:txBody>
      </p:sp>
      <p:sp>
        <p:nvSpPr>
          <p:cNvPr id="3" name="Subtitle 2"/>
          <p:cNvSpPr>
            <a:spLocks noGrp="1"/>
          </p:cNvSpPr>
          <p:nvPr>
            <p:ph type="subTitle" idx="1"/>
          </p:nvPr>
        </p:nvSpPr>
        <p:spPr>
          <a:xfrm>
            <a:off x="-1" y="1627157"/>
            <a:ext cx="4291992" cy="1597532"/>
          </a:xfrm>
        </p:spPr>
        <p:txBody>
          <a:bodyPr>
            <a:normAutofit/>
          </a:bodyPr>
          <a:lstStyle/>
          <a:p>
            <a:pPr algn="l"/>
            <a:r>
              <a:rPr lang="en-US" sz="1800" dirty="0" smtClean="0">
                <a:solidFill>
                  <a:schemeClr val="bg1"/>
                </a:solidFill>
                <a:latin typeface="Avenir Book"/>
                <a:cs typeface="Avenir Book"/>
              </a:rPr>
              <a:t>PhD Thesis</a:t>
            </a:r>
          </a:p>
          <a:p>
            <a:pPr algn="l"/>
            <a:r>
              <a:rPr lang="en-US" sz="1800" dirty="0" smtClean="0">
                <a:solidFill>
                  <a:srgbClr val="44FEFF"/>
                </a:solidFill>
                <a:latin typeface="Avenir Book"/>
                <a:cs typeface="Avenir Book"/>
              </a:rPr>
              <a:t>Daniel D. Hickstein</a:t>
            </a:r>
          </a:p>
          <a:p>
            <a:pPr algn="l"/>
            <a:r>
              <a:rPr lang="en-US" sz="1800" dirty="0" smtClean="0">
                <a:solidFill>
                  <a:srgbClr val="44FEFF"/>
                </a:solidFill>
                <a:latin typeface="Avenir Book"/>
                <a:cs typeface="Avenir Book"/>
              </a:rPr>
              <a:t>Kapteyn–Murnane Group</a:t>
            </a:r>
          </a:p>
          <a:p>
            <a:pPr algn="l"/>
            <a:r>
              <a:rPr lang="en-US" sz="1800" dirty="0" smtClean="0">
                <a:solidFill>
                  <a:srgbClr val="44FEFF"/>
                </a:solidFill>
                <a:latin typeface="Avenir Book"/>
                <a:cs typeface="Avenir Book"/>
              </a:rPr>
              <a:t>JILA – University of Colorado</a:t>
            </a:r>
          </a:p>
        </p:txBody>
      </p:sp>
      <p:pic>
        <p:nvPicPr>
          <p:cNvPr id="5" name="Picture 4" descr="JILA_logo_s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43520" y="44559"/>
            <a:ext cx="1278198" cy="684443"/>
          </a:xfrm>
          <a:prstGeom prst="rect">
            <a:avLst/>
          </a:prstGeom>
        </p:spPr>
      </p:pic>
      <p:sp>
        <p:nvSpPr>
          <p:cNvPr id="7" name="Slide Number Placeholder 6"/>
          <p:cNvSpPr>
            <a:spLocks noGrp="1"/>
          </p:cNvSpPr>
          <p:nvPr>
            <p:ph type="sldNum" sz="quarter" idx="12"/>
          </p:nvPr>
        </p:nvSpPr>
        <p:spPr/>
        <p:txBody>
          <a:bodyPr/>
          <a:lstStyle/>
          <a:p>
            <a:fld id="{218B6639-C074-8B48-BE1A-E225E0D3ED0C}" type="slidenum">
              <a:rPr lang="en-US" smtClean="0"/>
              <a:t>2</a:t>
            </a:fld>
            <a:endParaRPr lang="en-US"/>
          </a:p>
        </p:txBody>
      </p:sp>
      <p:sp>
        <p:nvSpPr>
          <p:cNvPr id="8" name="TextBox 7"/>
          <p:cNvSpPr txBox="1"/>
          <p:nvPr/>
        </p:nvSpPr>
        <p:spPr>
          <a:xfrm>
            <a:off x="2702869" y="1684971"/>
            <a:ext cx="1710725" cy="646331"/>
          </a:xfrm>
          <a:prstGeom prst="rect">
            <a:avLst/>
          </a:prstGeom>
          <a:noFill/>
        </p:spPr>
        <p:txBody>
          <a:bodyPr wrap="none" rtlCol="0">
            <a:spAutoFit/>
          </a:bodyPr>
          <a:lstStyle/>
          <a:p>
            <a:r>
              <a:rPr lang="en-US" dirty="0" smtClean="0">
                <a:solidFill>
                  <a:srgbClr val="FFFF00"/>
                </a:solidFill>
              </a:rPr>
              <a:t>Photoelectrons/</a:t>
            </a:r>
          </a:p>
          <a:p>
            <a:r>
              <a:rPr lang="en-US" dirty="0" smtClean="0">
                <a:solidFill>
                  <a:srgbClr val="FFFF00"/>
                </a:solidFill>
              </a:rPr>
              <a:t>Photoions</a:t>
            </a:r>
            <a:endParaRPr lang="en-US" dirty="0">
              <a:solidFill>
                <a:srgbClr val="FFFF00"/>
              </a:solidFill>
            </a:endParaRPr>
          </a:p>
        </p:txBody>
      </p:sp>
      <p:sp>
        <p:nvSpPr>
          <p:cNvPr id="9" name="TextBox 8"/>
          <p:cNvSpPr txBox="1"/>
          <p:nvPr/>
        </p:nvSpPr>
        <p:spPr>
          <a:xfrm>
            <a:off x="193478" y="4525871"/>
            <a:ext cx="1475885" cy="369332"/>
          </a:xfrm>
          <a:prstGeom prst="rect">
            <a:avLst/>
          </a:prstGeom>
          <a:noFill/>
        </p:spPr>
        <p:txBody>
          <a:bodyPr wrap="none" rtlCol="0">
            <a:spAutoFit/>
          </a:bodyPr>
          <a:lstStyle/>
          <a:p>
            <a:r>
              <a:rPr lang="en-US" dirty="0" smtClean="0">
                <a:solidFill>
                  <a:srgbClr val="FFFF00"/>
                </a:solidFill>
              </a:rPr>
              <a:t>Spectrometer</a:t>
            </a:r>
            <a:endParaRPr lang="en-US" dirty="0">
              <a:solidFill>
                <a:srgbClr val="FFFF00"/>
              </a:solidFill>
            </a:endParaRPr>
          </a:p>
        </p:txBody>
      </p:sp>
      <p:sp>
        <p:nvSpPr>
          <p:cNvPr id="10" name="TextBox 9"/>
          <p:cNvSpPr txBox="1"/>
          <p:nvPr/>
        </p:nvSpPr>
        <p:spPr>
          <a:xfrm>
            <a:off x="7516784" y="4572037"/>
            <a:ext cx="1456048" cy="646331"/>
          </a:xfrm>
          <a:prstGeom prst="rect">
            <a:avLst/>
          </a:prstGeom>
          <a:noFill/>
        </p:spPr>
        <p:txBody>
          <a:bodyPr wrap="none" rtlCol="0">
            <a:spAutoFit/>
          </a:bodyPr>
          <a:lstStyle/>
          <a:p>
            <a:pPr algn="ctr"/>
            <a:r>
              <a:rPr lang="en-US" dirty="0" smtClean="0">
                <a:solidFill>
                  <a:srgbClr val="FFFF00"/>
                </a:solidFill>
              </a:rPr>
              <a:t>Femtosecond</a:t>
            </a:r>
          </a:p>
          <a:p>
            <a:pPr algn="ctr"/>
            <a:r>
              <a:rPr lang="en-US" dirty="0" smtClean="0">
                <a:solidFill>
                  <a:srgbClr val="FFFF00"/>
                </a:solidFill>
              </a:rPr>
              <a:t>laser</a:t>
            </a:r>
            <a:endParaRPr lang="en-US" dirty="0">
              <a:solidFill>
                <a:srgbClr val="FFFF00"/>
              </a:solidFill>
            </a:endParaRPr>
          </a:p>
        </p:txBody>
      </p:sp>
      <p:sp>
        <p:nvSpPr>
          <p:cNvPr id="11" name="TextBox 10"/>
          <p:cNvSpPr txBox="1"/>
          <p:nvPr/>
        </p:nvSpPr>
        <p:spPr>
          <a:xfrm>
            <a:off x="7516784" y="2759489"/>
            <a:ext cx="1483887" cy="369332"/>
          </a:xfrm>
          <a:prstGeom prst="rect">
            <a:avLst/>
          </a:prstGeom>
          <a:noFill/>
        </p:spPr>
        <p:txBody>
          <a:bodyPr wrap="none" rtlCol="0">
            <a:spAutoFit/>
          </a:bodyPr>
          <a:lstStyle/>
          <a:p>
            <a:pPr algn="ctr"/>
            <a:r>
              <a:rPr lang="en-US" dirty="0" smtClean="0">
                <a:solidFill>
                  <a:srgbClr val="FFFF00"/>
                </a:solidFill>
              </a:rPr>
              <a:t>Nanoparticles</a:t>
            </a:r>
            <a:endParaRPr lang="en-US" dirty="0">
              <a:solidFill>
                <a:srgbClr val="FFFF00"/>
              </a:solidFill>
            </a:endParaRPr>
          </a:p>
        </p:txBody>
      </p:sp>
    </p:spTree>
    <p:extLst>
      <p:ext uri="{BB962C8B-B14F-4D97-AF65-F5344CB8AC3E}">
        <p14:creationId xmlns:p14="http://schemas.microsoft.com/office/powerpoint/2010/main" val="3392637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light sources 0.2 - 1500x850 (small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6400"/>
            <a:ext cx="9144000" cy="5181600"/>
          </a:xfrm>
          <a:prstGeom prst="rect">
            <a:avLst/>
          </a:prstGeom>
        </p:spPr>
      </p:pic>
      <p:sp>
        <p:nvSpPr>
          <p:cNvPr id="2" name="Title 1"/>
          <p:cNvSpPr>
            <a:spLocks noGrp="1"/>
          </p:cNvSpPr>
          <p:nvPr>
            <p:ph type="title"/>
          </p:nvPr>
        </p:nvSpPr>
        <p:spPr/>
        <p:txBody>
          <a:bodyPr/>
          <a:lstStyle/>
          <a:p>
            <a:r>
              <a:rPr lang="en-US" dirty="0" smtClean="0"/>
              <a:t>Light sources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20</a:t>
            </a:fld>
            <a:endParaRPr lang="en-US"/>
          </a:p>
        </p:txBody>
      </p:sp>
      <p:sp>
        <p:nvSpPr>
          <p:cNvPr id="15" name="TextBox 14"/>
          <p:cNvSpPr txBox="1"/>
          <p:nvPr/>
        </p:nvSpPr>
        <p:spPr>
          <a:xfrm>
            <a:off x="135116" y="4014619"/>
            <a:ext cx="1571614" cy="830997"/>
          </a:xfrm>
          <a:prstGeom prst="rect">
            <a:avLst/>
          </a:prstGeom>
          <a:noFill/>
        </p:spPr>
        <p:txBody>
          <a:bodyPr wrap="none" rtlCol="0">
            <a:spAutoFit/>
          </a:bodyPr>
          <a:lstStyle/>
          <a:p>
            <a:pPr algn="ctr"/>
            <a:r>
              <a:rPr lang="en-US" sz="2400" dirty="0" smtClean="0">
                <a:solidFill>
                  <a:srgbClr val="FF0000"/>
                </a:solidFill>
              </a:rPr>
              <a:t>Ti:sapphire</a:t>
            </a:r>
          </a:p>
          <a:p>
            <a:pPr algn="ctr"/>
            <a:r>
              <a:rPr lang="en-US" sz="2400" dirty="0" smtClean="0">
                <a:solidFill>
                  <a:srgbClr val="FF0000"/>
                </a:solidFill>
              </a:rPr>
              <a:t>laser</a:t>
            </a:r>
            <a:endParaRPr lang="en-US" sz="2400" dirty="0">
              <a:solidFill>
                <a:srgbClr val="FF0000"/>
              </a:solidFill>
            </a:endParaRPr>
          </a:p>
        </p:txBody>
      </p:sp>
      <p:sp>
        <p:nvSpPr>
          <p:cNvPr id="16" name="TextBox 15"/>
          <p:cNvSpPr txBox="1"/>
          <p:nvPr/>
        </p:nvSpPr>
        <p:spPr>
          <a:xfrm>
            <a:off x="7259521" y="2791318"/>
            <a:ext cx="1129786" cy="461665"/>
          </a:xfrm>
          <a:prstGeom prst="rect">
            <a:avLst/>
          </a:prstGeom>
          <a:solidFill>
            <a:schemeClr val="tx1">
              <a:alpha val="17000"/>
            </a:schemeClr>
          </a:solidFill>
        </p:spPr>
        <p:txBody>
          <a:bodyPr wrap="none" rtlCol="0">
            <a:spAutoFit/>
          </a:bodyPr>
          <a:lstStyle/>
          <a:p>
            <a:r>
              <a:rPr lang="en-US" sz="2400" dirty="0" smtClean="0">
                <a:solidFill>
                  <a:srgbClr val="00F8F8"/>
                </a:solidFill>
              </a:rPr>
              <a:t>267 nm</a:t>
            </a:r>
            <a:endParaRPr lang="en-US" sz="2400" dirty="0">
              <a:solidFill>
                <a:srgbClr val="00F8F8"/>
              </a:solidFill>
            </a:endParaRPr>
          </a:p>
        </p:txBody>
      </p:sp>
      <p:sp>
        <p:nvSpPr>
          <p:cNvPr id="17" name="TextBox 16"/>
          <p:cNvSpPr txBox="1"/>
          <p:nvPr/>
        </p:nvSpPr>
        <p:spPr>
          <a:xfrm>
            <a:off x="7327942" y="3384895"/>
            <a:ext cx="1129786" cy="461665"/>
          </a:xfrm>
          <a:prstGeom prst="rect">
            <a:avLst/>
          </a:prstGeom>
          <a:noFill/>
        </p:spPr>
        <p:txBody>
          <a:bodyPr wrap="none" rtlCol="0">
            <a:spAutoFit/>
          </a:bodyPr>
          <a:lstStyle/>
          <a:p>
            <a:r>
              <a:rPr lang="en-US" sz="2400" dirty="0" smtClean="0">
                <a:solidFill>
                  <a:srgbClr val="3366FF"/>
                </a:solidFill>
              </a:rPr>
              <a:t>400 nm</a:t>
            </a:r>
            <a:endParaRPr lang="en-US" sz="2400" dirty="0">
              <a:solidFill>
                <a:srgbClr val="3366FF"/>
              </a:solidFill>
            </a:endParaRPr>
          </a:p>
        </p:txBody>
      </p:sp>
      <p:sp>
        <p:nvSpPr>
          <p:cNvPr id="18" name="TextBox 17"/>
          <p:cNvSpPr txBox="1"/>
          <p:nvPr/>
        </p:nvSpPr>
        <p:spPr>
          <a:xfrm>
            <a:off x="7503598" y="4927296"/>
            <a:ext cx="1285779" cy="461665"/>
          </a:xfrm>
          <a:prstGeom prst="rect">
            <a:avLst/>
          </a:prstGeom>
          <a:solidFill>
            <a:schemeClr val="tx1">
              <a:alpha val="15000"/>
            </a:schemeClr>
          </a:solidFill>
        </p:spPr>
        <p:txBody>
          <a:bodyPr wrap="none" rtlCol="0">
            <a:spAutoFit/>
          </a:bodyPr>
          <a:lstStyle/>
          <a:p>
            <a:r>
              <a:rPr lang="en-US" sz="2400" dirty="0" smtClean="0">
                <a:solidFill>
                  <a:srgbClr val="FFFF00"/>
                </a:solidFill>
              </a:rPr>
              <a:t>1300 nm</a:t>
            </a:r>
            <a:endParaRPr lang="en-US" sz="2400" dirty="0">
              <a:solidFill>
                <a:srgbClr val="FFFF00"/>
              </a:solidFill>
            </a:endParaRPr>
          </a:p>
        </p:txBody>
      </p:sp>
      <p:sp>
        <p:nvSpPr>
          <p:cNvPr id="19" name="TextBox 18"/>
          <p:cNvSpPr txBox="1"/>
          <p:nvPr/>
        </p:nvSpPr>
        <p:spPr>
          <a:xfrm>
            <a:off x="7520878" y="5770232"/>
            <a:ext cx="1285779" cy="461665"/>
          </a:xfrm>
          <a:prstGeom prst="rect">
            <a:avLst/>
          </a:prstGeom>
          <a:noFill/>
        </p:spPr>
        <p:txBody>
          <a:bodyPr wrap="none" rtlCol="0">
            <a:spAutoFit/>
          </a:bodyPr>
          <a:lstStyle/>
          <a:p>
            <a:r>
              <a:rPr lang="en-US" sz="2400" dirty="0" smtClean="0">
                <a:solidFill>
                  <a:srgbClr val="FA00FF"/>
                </a:solidFill>
              </a:rPr>
              <a:t>2000 nm</a:t>
            </a:r>
            <a:endParaRPr lang="en-US" sz="2400" dirty="0">
              <a:solidFill>
                <a:srgbClr val="FA00FF"/>
              </a:solidFill>
            </a:endParaRPr>
          </a:p>
        </p:txBody>
      </p:sp>
      <p:sp>
        <p:nvSpPr>
          <p:cNvPr id="20" name="TextBox 19"/>
          <p:cNvSpPr txBox="1"/>
          <p:nvPr/>
        </p:nvSpPr>
        <p:spPr>
          <a:xfrm>
            <a:off x="4794531" y="5063239"/>
            <a:ext cx="725529" cy="461665"/>
          </a:xfrm>
          <a:prstGeom prst="rect">
            <a:avLst/>
          </a:prstGeom>
          <a:noFill/>
        </p:spPr>
        <p:txBody>
          <a:bodyPr wrap="none" rtlCol="0">
            <a:spAutoFit/>
          </a:bodyPr>
          <a:lstStyle/>
          <a:p>
            <a:r>
              <a:rPr lang="en-US" sz="2400" dirty="0" smtClean="0">
                <a:solidFill>
                  <a:srgbClr val="CCFFCC"/>
                </a:solidFill>
              </a:rPr>
              <a:t>OPA</a:t>
            </a:r>
            <a:endParaRPr lang="en-US" sz="2400" dirty="0">
              <a:solidFill>
                <a:srgbClr val="CCFFCC"/>
              </a:solidFill>
            </a:endParaRPr>
          </a:p>
        </p:txBody>
      </p:sp>
      <p:sp>
        <p:nvSpPr>
          <p:cNvPr id="21" name="TextBox 20"/>
          <p:cNvSpPr txBox="1"/>
          <p:nvPr/>
        </p:nvSpPr>
        <p:spPr>
          <a:xfrm>
            <a:off x="4592932" y="3446450"/>
            <a:ext cx="633507" cy="400110"/>
          </a:xfrm>
          <a:prstGeom prst="rect">
            <a:avLst/>
          </a:prstGeom>
          <a:noFill/>
        </p:spPr>
        <p:txBody>
          <a:bodyPr wrap="none" rtlCol="0">
            <a:spAutoFit/>
          </a:bodyPr>
          <a:lstStyle/>
          <a:p>
            <a:r>
              <a:rPr lang="en-US" sz="2000" dirty="0" smtClean="0">
                <a:solidFill>
                  <a:srgbClr val="00F8F8"/>
                </a:solidFill>
              </a:rPr>
              <a:t>BBO</a:t>
            </a:r>
            <a:endParaRPr lang="en-US" sz="2400" dirty="0">
              <a:solidFill>
                <a:srgbClr val="00F8F8"/>
              </a:solidFill>
            </a:endParaRPr>
          </a:p>
        </p:txBody>
      </p:sp>
      <p:sp>
        <p:nvSpPr>
          <p:cNvPr id="22" name="TextBox 21"/>
          <p:cNvSpPr txBox="1"/>
          <p:nvPr/>
        </p:nvSpPr>
        <p:spPr>
          <a:xfrm>
            <a:off x="3832646" y="2025634"/>
            <a:ext cx="2275082" cy="400110"/>
          </a:xfrm>
          <a:prstGeom prst="rect">
            <a:avLst/>
          </a:prstGeom>
          <a:noFill/>
        </p:spPr>
        <p:txBody>
          <a:bodyPr wrap="none" rtlCol="0">
            <a:spAutoFit/>
          </a:bodyPr>
          <a:lstStyle/>
          <a:p>
            <a:r>
              <a:rPr lang="en-US" sz="2000" dirty="0" smtClean="0">
                <a:solidFill>
                  <a:srgbClr val="00F8F8"/>
                </a:solidFill>
              </a:rPr>
              <a:t>BBO</a:t>
            </a:r>
            <a:r>
              <a:rPr lang="en-US" sz="2000" dirty="0" smtClean="0"/>
              <a:t> </a:t>
            </a:r>
            <a:r>
              <a:rPr lang="en-US" sz="2000" dirty="0" err="1" smtClean="0">
                <a:solidFill>
                  <a:srgbClr val="2CF800"/>
                </a:solidFill>
              </a:rPr>
              <a:t>λ</a:t>
            </a:r>
            <a:r>
              <a:rPr lang="en-US" sz="2000" dirty="0" smtClean="0">
                <a:solidFill>
                  <a:srgbClr val="2CF800"/>
                </a:solidFill>
              </a:rPr>
              <a:t>/2</a:t>
            </a:r>
            <a:r>
              <a:rPr lang="en-US" sz="2000" dirty="0" smtClean="0"/>
              <a:t> </a:t>
            </a:r>
            <a:r>
              <a:rPr lang="en-US" sz="2000" dirty="0" smtClean="0">
                <a:solidFill>
                  <a:srgbClr val="F88EFF"/>
                </a:solidFill>
              </a:rPr>
              <a:t>calcite</a:t>
            </a:r>
            <a:r>
              <a:rPr lang="en-US" sz="2000" dirty="0" smtClean="0"/>
              <a:t> </a:t>
            </a:r>
            <a:r>
              <a:rPr lang="en-US" sz="2000" dirty="0" smtClean="0">
                <a:solidFill>
                  <a:srgbClr val="00F8F8"/>
                </a:solidFill>
              </a:rPr>
              <a:t>BBO</a:t>
            </a:r>
            <a:endParaRPr lang="en-US" sz="2000" dirty="0">
              <a:solidFill>
                <a:srgbClr val="00F8F8"/>
              </a:solidFill>
            </a:endParaRPr>
          </a:p>
        </p:txBody>
      </p:sp>
      <p:sp>
        <p:nvSpPr>
          <p:cNvPr id="23" name="TextBox 22"/>
          <p:cNvSpPr txBox="1"/>
          <p:nvPr/>
        </p:nvSpPr>
        <p:spPr>
          <a:xfrm>
            <a:off x="7368478" y="4014619"/>
            <a:ext cx="1129786" cy="461665"/>
          </a:xfrm>
          <a:prstGeom prst="rect">
            <a:avLst/>
          </a:prstGeom>
          <a:noFill/>
        </p:spPr>
        <p:txBody>
          <a:bodyPr wrap="none" rtlCol="0">
            <a:spAutoFit/>
          </a:bodyPr>
          <a:lstStyle/>
          <a:p>
            <a:r>
              <a:rPr lang="en-US" sz="2400" dirty="0" smtClean="0">
                <a:solidFill>
                  <a:srgbClr val="FF0000"/>
                </a:solidFill>
              </a:rPr>
              <a:t>800 nm</a:t>
            </a:r>
            <a:endParaRPr lang="en-US" sz="2400" dirty="0">
              <a:solidFill>
                <a:srgbClr val="FF0000"/>
              </a:solidFill>
            </a:endParaRPr>
          </a:p>
        </p:txBody>
      </p:sp>
    </p:spTree>
    <p:extLst>
      <p:ext uri="{BB962C8B-B14F-4D97-AF65-F5344CB8AC3E}">
        <p14:creationId xmlns:p14="http://schemas.microsoft.com/office/powerpoint/2010/main" val="27021101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32" y="341279"/>
            <a:ext cx="8229600" cy="1143000"/>
          </a:xfrm>
        </p:spPr>
        <p:txBody>
          <a:bodyPr>
            <a:normAutofit fontScale="90000"/>
          </a:bodyPr>
          <a:lstStyle/>
          <a:p>
            <a:r>
              <a:rPr lang="en-US" dirty="0" smtClean="0"/>
              <a:t>Experimental photoelectron distributions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21</a:t>
            </a:fld>
            <a:endParaRPr lang="en-US"/>
          </a:p>
        </p:txBody>
      </p:sp>
      <p:pic>
        <p:nvPicPr>
          <p:cNvPr id="5" name="Picture 4" descr="wavelengths.pdf"/>
          <p:cNvPicPr>
            <a:picLocks noChangeAspect="1"/>
          </p:cNvPicPr>
          <p:nvPr/>
        </p:nvPicPr>
        <p:blipFill rotWithShape="1">
          <a:blip r:embed="rId3">
            <a:extLst>
              <a:ext uri="{28A0092B-C50C-407E-A947-70E740481C1C}">
                <a14:useLocalDpi xmlns:a14="http://schemas.microsoft.com/office/drawing/2010/main" val="0"/>
              </a:ext>
            </a:extLst>
          </a:blip>
          <a:srcRect b="67406"/>
          <a:stretch/>
        </p:blipFill>
        <p:spPr>
          <a:xfrm>
            <a:off x="457199" y="2242656"/>
            <a:ext cx="8471545" cy="3242393"/>
          </a:xfrm>
          <a:prstGeom prst="rect">
            <a:avLst/>
          </a:prstGeom>
        </p:spPr>
      </p:pic>
      <p:sp>
        <p:nvSpPr>
          <p:cNvPr id="8" name="TextBox 7"/>
          <p:cNvSpPr txBox="1"/>
          <p:nvPr/>
        </p:nvSpPr>
        <p:spPr>
          <a:xfrm>
            <a:off x="1701496" y="5393932"/>
            <a:ext cx="301660" cy="369332"/>
          </a:xfrm>
          <a:prstGeom prst="rect">
            <a:avLst/>
          </a:prstGeom>
          <a:noFill/>
        </p:spPr>
        <p:txBody>
          <a:bodyPr wrap="none" rtlCol="0">
            <a:spAutoFit/>
          </a:bodyPr>
          <a:lstStyle/>
          <a:p>
            <a:r>
              <a:rPr lang="en-US" dirty="0" smtClean="0"/>
              <a:t>3</a:t>
            </a:r>
            <a:endParaRPr lang="en-US" dirty="0"/>
          </a:p>
        </p:txBody>
      </p:sp>
      <p:sp>
        <p:nvSpPr>
          <p:cNvPr id="9" name="TextBox 8"/>
          <p:cNvSpPr txBox="1"/>
          <p:nvPr/>
        </p:nvSpPr>
        <p:spPr>
          <a:xfrm>
            <a:off x="3070091" y="5393932"/>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6082977" y="5393932"/>
            <a:ext cx="476926" cy="369332"/>
          </a:xfrm>
          <a:prstGeom prst="rect">
            <a:avLst/>
          </a:prstGeom>
          <a:noFill/>
        </p:spPr>
        <p:txBody>
          <a:bodyPr wrap="none" rtlCol="0">
            <a:spAutoFit/>
          </a:bodyPr>
          <a:lstStyle/>
          <a:p>
            <a:r>
              <a:rPr lang="en-US" dirty="0" smtClean="0"/>
              <a:t>0.6</a:t>
            </a:r>
            <a:endParaRPr lang="en-US" dirty="0"/>
          </a:p>
        </p:txBody>
      </p:sp>
      <p:sp>
        <p:nvSpPr>
          <p:cNvPr id="11" name="TextBox 10"/>
          <p:cNvSpPr txBox="1"/>
          <p:nvPr/>
        </p:nvSpPr>
        <p:spPr>
          <a:xfrm>
            <a:off x="4607859" y="5393932"/>
            <a:ext cx="301660" cy="369332"/>
          </a:xfrm>
          <a:prstGeom prst="rect">
            <a:avLst/>
          </a:prstGeom>
          <a:noFill/>
        </p:spPr>
        <p:txBody>
          <a:bodyPr wrap="none" rtlCol="0">
            <a:spAutoFit/>
          </a:bodyPr>
          <a:lstStyle/>
          <a:p>
            <a:r>
              <a:rPr lang="en-US" dirty="0" smtClean="0"/>
              <a:t>1</a:t>
            </a:r>
          </a:p>
        </p:txBody>
      </p:sp>
      <p:sp>
        <p:nvSpPr>
          <p:cNvPr id="12" name="TextBox 11"/>
          <p:cNvSpPr txBox="1"/>
          <p:nvPr/>
        </p:nvSpPr>
        <p:spPr>
          <a:xfrm>
            <a:off x="7529993" y="5393932"/>
            <a:ext cx="479618" cy="369332"/>
          </a:xfrm>
          <a:prstGeom prst="rect">
            <a:avLst/>
          </a:prstGeom>
          <a:noFill/>
        </p:spPr>
        <p:txBody>
          <a:bodyPr wrap="none" rtlCol="0">
            <a:spAutoFit/>
          </a:bodyPr>
          <a:lstStyle/>
          <a:p>
            <a:r>
              <a:rPr lang="en-US" dirty="0" smtClean="0"/>
              <a:t>0.4</a:t>
            </a:r>
            <a:endParaRPr lang="en-US" dirty="0"/>
          </a:p>
        </p:txBody>
      </p:sp>
      <p:sp>
        <p:nvSpPr>
          <p:cNvPr id="13" name="TextBox 12"/>
          <p:cNvSpPr txBox="1"/>
          <p:nvPr/>
        </p:nvSpPr>
        <p:spPr>
          <a:xfrm>
            <a:off x="49320" y="5248097"/>
            <a:ext cx="1004852" cy="523220"/>
          </a:xfrm>
          <a:prstGeom prst="rect">
            <a:avLst/>
          </a:prstGeom>
          <a:noFill/>
        </p:spPr>
        <p:txBody>
          <a:bodyPr wrap="none" rtlCol="0">
            <a:spAutoFit/>
          </a:bodyPr>
          <a:lstStyle/>
          <a:p>
            <a:r>
              <a:rPr lang="en-US" sz="1400" dirty="0" err="1" smtClean="0"/>
              <a:t>Keldysh</a:t>
            </a:r>
            <a:endParaRPr lang="en-US" sz="1400" dirty="0"/>
          </a:p>
          <a:p>
            <a:r>
              <a:rPr lang="en-US" sz="1400" dirty="0" smtClean="0"/>
              <a:t>Parameter:</a:t>
            </a:r>
            <a:endParaRPr lang="en-US" sz="1400" dirty="0"/>
          </a:p>
        </p:txBody>
      </p:sp>
    </p:spTree>
    <p:extLst>
      <p:ext uri="{BB962C8B-B14F-4D97-AF65-F5344CB8AC3E}">
        <p14:creationId xmlns:p14="http://schemas.microsoft.com/office/powerpoint/2010/main" val="33927106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8B6639-C074-8B48-BE1A-E225E0D3ED0C}" type="slidenum">
              <a:rPr lang="en-US" smtClean="0"/>
              <a:t>22</a:t>
            </a:fld>
            <a:endParaRPr lang="en-US"/>
          </a:p>
        </p:txBody>
      </p:sp>
      <p:pic>
        <p:nvPicPr>
          <p:cNvPr id="5" name="Picture 4" descr="Summ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584" y="53904"/>
            <a:ext cx="3511770" cy="6667571"/>
          </a:xfrm>
          <a:prstGeom prst="rect">
            <a:avLst/>
          </a:prstGeom>
        </p:spPr>
      </p:pic>
      <p:sp>
        <p:nvSpPr>
          <p:cNvPr id="6" name="Rectangle 5"/>
          <p:cNvSpPr/>
          <p:nvPr/>
        </p:nvSpPr>
        <p:spPr>
          <a:xfrm>
            <a:off x="4458840" y="53904"/>
            <a:ext cx="2837444" cy="69037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7058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745" y="274638"/>
            <a:ext cx="6255888" cy="1143000"/>
          </a:xfrm>
        </p:spPr>
        <p:txBody>
          <a:bodyPr>
            <a:normAutofit fontScale="90000"/>
          </a:bodyPr>
          <a:lstStyle/>
          <a:p>
            <a:r>
              <a:rPr lang="en-US" dirty="0" smtClean="0"/>
              <a:t>Plane–spherical wave model</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23</a:t>
            </a:fld>
            <a:endParaRPr lang="en-US"/>
          </a:p>
        </p:txBody>
      </p:sp>
      <p:pic>
        <p:nvPicPr>
          <p:cNvPr id="5" name="Picture 4" descr="Simple_psw.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77" y="2326072"/>
            <a:ext cx="7861006" cy="3685866"/>
          </a:xfrm>
          <a:prstGeom prst="rect">
            <a:avLst/>
          </a:prstGeom>
        </p:spPr>
      </p:pic>
    </p:spTree>
    <p:extLst>
      <p:ext uri="{BB962C8B-B14F-4D97-AF65-F5344CB8AC3E}">
        <p14:creationId xmlns:p14="http://schemas.microsoft.com/office/powerpoint/2010/main" val="14919096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the model</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24</a:t>
            </a:fld>
            <a:endParaRPr lang="en-US"/>
          </a:p>
        </p:txBody>
      </p:sp>
      <p:pic>
        <p:nvPicPr>
          <p:cNvPr id="5" name="Picture 4" descr="Rescattering.pdf"/>
          <p:cNvPicPr>
            <a:picLocks noChangeAspect="1"/>
          </p:cNvPicPr>
          <p:nvPr/>
        </p:nvPicPr>
        <p:blipFill rotWithShape="1">
          <a:blip r:embed="rId3">
            <a:extLst>
              <a:ext uri="{28A0092B-C50C-407E-A947-70E740481C1C}">
                <a14:useLocalDpi xmlns:a14="http://schemas.microsoft.com/office/drawing/2010/main" val="0"/>
              </a:ext>
            </a:extLst>
          </a:blip>
          <a:srcRect t="4620" b="46995"/>
          <a:stretch/>
        </p:blipFill>
        <p:spPr>
          <a:xfrm>
            <a:off x="1271102" y="1368518"/>
            <a:ext cx="6225344" cy="2806625"/>
          </a:xfrm>
          <a:prstGeom prst="rect">
            <a:avLst/>
          </a:prstGeom>
        </p:spPr>
      </p:pic>
      <p:pic>
        <p:nvPicPr>
          <p:cNvPr id="7" name="Picture 6"/>
          <p:cNvPicPr>
            <a:picLocks noChangeAspect="1"/>
          </p:cNvPicPr>
          <p:nvPr/>
        </p:nvPicPr>
        <p:blipFill>
          <a:blip r:embed="rId4"/>
          <a:stretch>
            <a:fillRect/>
          </a:stretch>
        </p:blipFill>
        <p:spPr>
          <a:xfrm>
            <a:off x="2404288" y="5040758"/>
            <a:ext cx="1008665" cy="550181"/>
          </a:xfrm>
          <a:prstGeom prst="rect">
            <a:avLst/>
          </a:prstGeom>
        </p:spPr>
      </p:pic>
      <p:pic>
        <p:nvPicPr>
          <p:cNvPr id="8" name="Picture 7"/>
          <p:cNvPicPr>
            <a:picLocks noChangeAspect="1"/>
          </p:cNvPicPr>
          <p:nvPr/>
        </p:nvPicPr>
        <p:blipFill rotWithShape="1">
          <a:blip r:embed="rId5"/>
          <a:srcRect l="-1" r="-2538"/>
          <a:stretch/>
        </p:blipFill>
        <p:spPr>
          <a:xfrm>
            <a:off x="4070514" y="4556819"/>
            <a:ext cx="3901766" cy="1220102"/>
          </a:xfrm>
          <a:prstGeom prst="rect">
            <a:avLst/>
          </a:prstGeom>
        </p:spPr>
      </p:pic>
    </p:spTree>
    <p:extLst>
      <p:ext uri="{BB962C8B-B14F-4D97-AF65-F5344CB8AC3E}">
        <p14:creationId xmlns:p14="http://schemas.microsoft.com/office/powerpoint/2010/main" val="273666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947" y="274638"/>
            <a:ext cx="8229600" cy="1143000"/>
          </a:xfrm>
        </p:spPr>
        <p:txBody>
          <a:bodyPr/>
          <a:lstStyle/>
          <a:p>
            <a:r>
              <a:rPr lang="en-US" dirty="0" smtClean="0"/>
              <a:t>Plane-spherical wave model</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25</a:t>
            </a:fld>
            <a:endParaRPr lang="en-US"/>
          </a:p>
        </p:txBody>
      </p:sp>
      <p:pic>
        <p:nvPicPr>
          <p:cNvPr id="5" name="Picture 4" descr="wavelengths.pdf"/>
          <p:cNvPicPr>
            <a:picLocks noChangeAspect="1"/>
          </p:cNvPicPr>
          <p:nvPr/>
        </p:nvPicPr>
        <p:blipFill rotWithShape="1">
          <a:blip r:embed="rId3">
            <a:extLst>
              <a:ext uri="{28A0092B-C50C-407E-A947-70E740481C1C}">
                <a14:useLocalDpi xmlns:a14="http://schemas.microsoft.com/office/drawing/2010/main" val="0"/>
              </a:ext>
            </a:extLst>
          </a:blip>
          <a:srcRect t="63730"/>
          <a:stretch/>
        </p:blipFill>
        <p:spPr>
          <a:xfrm>
            <a:off x="1133583" y="4003828"/>
            <a:ext cx="6851864" cy="2918270"/>
          </a:xfrm>
          <a:prstGeom prst="rect">
            <a:avLst/>
          </a:prstGeom>
        </p:spPr>
      </p:pic>
      <p:pic>
        <p:nvPicPr>
          <p:cNvPr id="6" name="Picture 5" descr="wavelengths.pdf"/>
          <p:cNvPicPr>
            <a:picLocks noChangeAspect="1"/>
          </p:cNvPicPr>
          <p:nvPr/>
        </p:nvPicPr>
        <p:blipFill rotWithShape="1">
          <a:blip r:embed="rId3">
            <a:extLst>
              <a:ext uri="{28A0092B-C50C-407E-A947-70E740481C1C}">
                <a14:useLocalDpi xmlns:a14="http://schemas.microsoft.com/office/drawing/2010/main" val="0"/>
              </a:ext>
            </a:extLst>
          </a:blip>
          <a:srcRect b="68428"/>
          <a:stretch/>
        </p:blipFill>
        <p:spPr>
          <a:xfrm>
            <a:off x="1133583" y="1406679"/>
            <a:ext cx="6851864" cy="2540271"/>
          </a:xfrm>
          <a:prstGeom prst="rect">
            <a:avLst/>
          </a:prstGeom>
        </p:spPr>
      </p:pic>
    </p:spTree>
    <p:extLst>
      <p:ext uri="{BB962C8B-B14F-4D97-AF65-F5344CB8AC3E}">
        <p14:creationId xmlns:p14="http://schemas.microsoft.com/office/powerpoint/2010/main" val="15275636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t>
            </a:r>
            <a:r>
              <a:rPr lang="en-US" dirty="0" err="1" smtClean="0"/>
              <a:t>rescattering</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26</a:t>
            </a:fld>
            <a:endParaRPr lang="en-US"/>
          </a:p>
        </p:txBody>
      </p:sp>
      <p:pic>
        <p:nvPicPr>
          <p:cNvPr id="5" name="Picture 4" descr="Rescattering.pdf"/>
          <p:cNvPicPr>
            <a:picLocks noChangeAspect="1"/>
          </p:cNvPicPr>
          <p:nvPr/>
        </p:nvPicPr>
        <p:blipFill rotWithShape="1">
          <a:blip r:embed="rId3">
            <a:extLst>
              <a:ext uri="{28A0092B-C50C-407E-A947-70E740481C1C}">
                <a14:useLocalDpi xmlns:a14="http://schemas.microsoft.com/office/drawing/2010/main" val="0"/>
              </a:ext>
            </a:extLst>
          </a:blip>
          <a:srcRect l="76795" t="52289"/>
          <a:stretch/>
        </p:blipFill>
        <p:spPr>
          <a:xfrm>
            <a:off x="4754059" y="2423856"/>
            <a:ext cx="1884815" cy="3610852"/>
          </a:xfrm>
          <a:prstGeom prst="rect">
            <a:avLst/>
          </a:prstGeom>
        </p:spPr>
      </p:pic>
      <p:pic>
        <p:nvPicPr>
          <p:cNvPr id="6" name="Picture 5" descr="Summary.png"/>
          <p:cNvPicPr>
            <a:picLocks noChangeAspect="1"/>
          </p:cNvPicPr>
          <p:nvPr/>
        </p:nvPicPr>
        <p:blipFill rotWithShape="1">
          <a:blip r:embed="rId4">
            <a:extLst>
              <a:ext uri="{28A0092B-C50C-407E-A947-70E740481C1C}">
                <a14:useLocalDpi xmlns:a14="http://schemas.microsoft.com/office/drawing/2010/main" val="0"/>
              </a:ext>
            </a:extLst>
          </a:blip>
          <a:srcRect t="48932" r="49890"/>
          <a:stretch/>
        </p:blipFill>
        <p:spPr>
          <a:xfrm>
            <a:off x="6684391" y="2085760"/>
            <a:ext cx="1935737" cy="3745475"/>
          </a:xfrm>
          <a:prstGeom prst="rect">
            <a:avLst/>
          </a:prstGeom>
        </p:spPr>
      </p:pic>
      <p:pic>
        <p:nvPicPr>
          <p:cNvPr id="7" name="Picture 6" descr="Rescattering.pdf"/>
          <p:cNvPicPr>
            <a:picLocks noChangeAspect="1"/>
          </p:cNvPicPr>
          <p:nvPr/>
        </p:nvPicPr>
        <p:blipFill rotWithShape="1">
          <a:blip r:embed="rId3">
            <a:extLst>
              <a:ext uri="{28A0092B-C50C-407E-A947-70E740481C1C}">
                <a14:useLocalDpi xmlns:a14="http://schemas.microsoft.com/office/drawing/2010/main" val="0"/>
              </a:ext>
            </a:extLst>
          </a:blip>
          <a:srcRect l="51476" t="4620" b="46995"/>
          <a:stretch/>
        </p:blipFill>
        <p:spPr>
          <a:xfrm>
            <a:off x="604155" y="2273517"/>
            <a:ext cx="3871518" cy="3597062"/>
          </a:xfrm>
          <a:prstGeom prst="rect">
            <a:avLst/>
          </a:prstGeom>
        </p:spPr>
      </p:pic>
      <p:cxnSp>
        <p:nvCxnSpPr>
          <p:cNvPr id="9" name="Straight Arrow Connector 8"/>
          <p:cNvCxnSpPr/>
          <p:nvPr/>
        </p:nvCxnSpPr>
        <p:spPr>
          <a:xfrm flipH="1">
            <a:off x="2133035" y="2601417"/>
            <a:ext cx="308242" cy="7027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6295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243" y="274638"/>
            <a:ext cx="8229600" cy="1143000"/>
          </a:xfrm>
        </p:spPr>
        <p:txBody>
          <a:bodyPr/>
          <a:lstStyle/>
          <a:p>
            <a:r>
              <a:rPr lang="en-US" dirty="0" smtClean="0"/>
              <a:t>Multiple </a:t>
            </a:r>
            <a:r>
              <a:rPr lang="en-US" dirty="0" err="1" smtClean="0"/>
              <a:t>rescattering</a:t>
            </a:r>
            <a:r>
              <a:rPr lang="en-US" dirty="0" smtClean="0"/>
              <a:t> cutoffs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27</a:t>
            </a:fld>
            <a:endParaRPr lang="en-US"/>
          </a:p>
        </p:txBody>
      </p:sp>
      <p:pic>
        <p:nvPicPr>
          <p:cNvPr id="6" name="Picture 5" descr="Rescattering.pdf"/>
          <p:cNvPicPr>
            <a:picLocks noChangeAspect="1"/>
          </p:cNvPicPr>
          <p:nvPr/>
        </p:nvPicPr>
        <p:blipFill rotWithShape="1">
          <a:blip r:embed="rId3">
            <a:extLst>
              <a:ext uri="{28A0092B-C50C-407E-A947-70E740481C1C}">
                <a14:useLocalDpi xmlns:a14="http://schemas.microsoft.com/office/drawing/2010/main" val="0"/>
              </a:ext>
            </a:extLst>
          </a:blip>
          <a:srcRect t="52289" r="47498"/>
          <a:stretch/>
        </p:blipFill>
        <p:spPr>
          <a:xfrm>
            <a:off x="1696296" y="2123709"/>
            <a:ext cx="4998719" cy="4232642"/>
          </a:xfrm>
          <a:prstGeom prst="rect">
            <a:avLst/>
          </a:prstGeom>
        </p:spPr>
      </p:pic>
    </p:spTree>
    <p:extLst>
      <p:ext uri="{BB962C8B-B14F-4D97-AF65-F5344CB8AC3E}">
        <p14:creationId xmlns:p14="http://schemas.microsoft.com/office/powerpoint/2010/main" val="25001059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447" y="274638"/>
            <a:ext cx="8229600" cy="1143000"/>
          </a:xfrm>
        </p:spPr>
        <p:txBody>
          <a:bodyPr/>
          <a:lstStyle/>
          <a:p>
            <a:r>
              <a:rPr lang="en-US" dirty="0" smtClean="0"/>
              <a:t>Quantum tunnel distance</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28</a:t>
            </a:fld>
            <a:endParaRPr lang="en-US"/>
          </a:p>
        </p:txBody>
      </p:sp>
      <p:pic>
        <p:nvPicPr>
          <p:cNvPr id="5" name="Picture 4" descr="Tunnel.png"/>
          <p:cNvPicPr>
            <a:picLocks noChangeAspect="1"/>
          </p:cNvPicPr>
          <p:nvPr/>
        </p:nvPicPr>
        <p:blipFill rotWithShape="1">
          <a:blip r:embed="rId3">
            <a:extLst>
              <a:ext uri="{28A0092B-C50C-407E-A947-70E740481C1C}">
                <a14:useLocalDpi xmlns:a14="http://schemas.microsoft.com/office/drawing/2010/main" val="0"/>
              </a:ext>
            </a:extLst>
          </a:blip>
          <a:srcRect r="48748"/>
          <a:stretch/>
        </p:blipFill>
        <p:spPr>
          <a:xfrm>
            <a:off x="4829273" y="1876577"/>
            <a:ext cx="3764516" cy="4154580"/>
          </a:xfrm>
          <a:prstGeom prst="rect">
            <a:avLst/>
          </a:prstGeom>
        </p:spPr>
      </p:pic>
      <p:pic>
        <p:nvPicPr>
          <p:cNvPr id="6" name="Picture 5" descr="Tunnel.png"/>
          <p:cNvPicPr>
            <a:picLocks noChangeAspect="1"/>
          </p:cNvPicPr>
          <p:nvPr/>
        </p:nvPicPr>
        <p:blipFill rotWithShape="1">
          <a:blip r:embed="rId3">
            <a:extLst>
              <a:ext uri="{28A0092B-C50C-407E-A947-70E740481C1C}">
                <a14:useLocalDpi xmlns:a14="http://schemas.microsoft.com/office/drawing/2010/main" val="0"/>
              </a:ext>
            </a:extLst>
          </a:blip>
          <a:srcRect l="52030"/>
          <a:stretch/>
        </p:blipFill>
        <p:spPr>
          <a:xfrm>
            <a:off x="681447" y="1876577"/>
            <a:ext cx="3523492" cy="4154580"/>
          </a:xfrm>
          <a:prstGeom prst="rect">
            <a:avLst/>
          </a:prstGeom>
        </p:spPr>
      </p:pic>
    </p:spTree>
    <p:extLst>
      <p:ext uri="{BB962C8B-B14F-4D97-AF65-F5344CB8AC3E}">
        <p14:creationId xmlns:p14="http://schemas.microsoft.com/office/powerpoint/2010/main" val="197347927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Zeptosecond pulses	</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29</a:t>
            </a:fld>
            <a:endParaRPr lang="en-US"/>
          </a:p>
        </p:txBody>
      </p:sp>
      <p:pic>
        <p:nvPicPr>
          <p:cNvPr id="5" name="Picture 4"/>
          <p:cNvPicPr>
            <a:picLocks noChangeAspect="1"/>
          </p:cNvPicPr>
          <p:nvPr/>
        </p:nvPicPr>
        <p:blipFill>
          <a:blip r:embed="rId3"/>
          <a:stretch>
            <a:fillRect/>
          </a:stretch>
        </p:blipFill>
        <p:spPr>
          <a:xfrm>
            <a:off x="0" y="1552047"/>
            <a:ext cx="9144000" cy="4642184"/>
          </a:xfrm>
          <a:prstGeom prst="rect">
            <a:avLst/>
          </a:prstGeom>
        </p:spPr>
      </p:pic>
    </p:spTree>
    <p:extLst>
      <p:ext uri="{BB962C8B-B14F-4D97-AF65-F5344CB8AC3E}">
        <p14:creationId xmlns:p14="http://schemas.microsoft.com/office/powerpoint/2010/main" val="36079840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20000"/>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a:bodyPr>
          <a:lstStyle/>
          <a:p>
            <a:r>
              <a:rPr lang="en-US" b="1" dirty="0" smtClean="0">
                <a:solidFill>
                  <a:srgbClr val="0000FF"/>
                </a:solidFill>
                <a:latin typeface="Avenir Heavy"/>
                <a:cs typeface="Avenir Heavy"/>
              </a:rPr>
              <a:t>Motivation</a:t>
            </a:r>
          </a:p>
          <a:p>
            <a:pPr lvl="1"/>
            <a:r>
              <a:rPr lang="en-US" dirty="0" smtClean="0">
                <a:solidFill>
                  <a:srgbClr val="0000FF"/>
                </a:solidFill>
                <a:latin typeface="Avenir Heavy"/>
                <a:cs typeface="Avenir Heavy"/>
              </a:rPr>
              <a:t>Why femtosecond lasers?</a:t>
            </a:r>
          </a:p>
          <a:p>
            <a:pPr lvl="1"/>
            <a:r>
              <a:rPr lang="en-US" b="1" dirty="0" smtClean="0">
                <a:solidFill>
                  <a:srgbClr val="0000FF"/>
                </a:solidFill>
                <a:latin typeface="Avenir Heavy"/>
                <a:cs typeface="Avenir Heavy"/>
              </a:rPr>
              <a:t>Why atoms, nanoparticles, and </a:t>
            </a:r>
            <a:r>
              <a:rPr lang="en-US" b="1" dirty="0" err="1" smtClean="0">
                <a:solidFill>
                  <a:srgbClr val="0000FF"/>
                </a:solidFill>
                <a:latin typeface="Avenir Heavy"/>
                <a:cs typeface="Avenir Heavy"/>
              </a:rPr>
              <a:t>nanoplasmas</a:t>
            </a:r>
            <a:r>
              <a:rPr lang="en-US" b="1" dirty="0" smtClean="0">
                <a:solidFill>
                  <a:srgbClr val="0000FF"/>
                </a:solidFill>
                <a:latin typeface="Avenir Heavy"/>
                <a:cs typeface="Avenir Heavy"/>
              </a:rPr>
              <a:t>?</a:t>
            </a:r>
          </a:p>
          <a:p>
            <a:pPr lvl="1"/>
            <a:r>
              <a:rPr lang="en-US" b="1" dirty="0" smtClean="0">
                <a:solidFill>
                  <a:srgbClr val="0000FF"/>
                </a:solidFill>
                <a:latin typeface="Avenir Heavy"/>
                <a:cs typeface="Avenir Heavy"/>
              </a:rPr>
              <a:t>Why photoelectron/photoion spectroscopy?</a:t>
            </a:r>
          </a:p>
          <a:p>
            <a:r>
              <a:rPr lang="en-US" b="1" dirty="0" smtClean="0">
                <a:latin typeface="Avenir Heavy"/>
                <a:cs typeface="Avenir Heavy"/>
              </a:rPr>
              <a:t>Studies</a:t>
            </a:r>
          </a:p>
          <a:p>
            <a:pPr marL="971550" lvl="1" indent="-514350">
              <a:buFont typeface="+mj-lt"/>
              <a:buAutoNum type="arabicPeriod"/>
            </a:pPr>
            <a:r>
              <a:rPr lang="en-US" b="1" dirty="0" smtClean="0">
                <a:latin typeface="Avenir Heavy"/>
                <a:cs typeface="Avenir Heavy"/>
              </a:rPr>
              <a:t>Atoms</a:t>
            </a:r>
          </a:p>
          <a:p>
            <a:pPr marL="971550" lvl="1" indent="-514350">
              <a:buFont typeface="+mj-lt"/>
              <a:buAutoNum type="arabicPeriod"/>
            </a:pPr>
            <a:r>
              <a:rPr lang="en-US" b="1" dirty="0" smtClean="0">
                <a:latin typeface="Avenir Heavy"/>
                <a:cs typeface="Avenir Heavy"/>
              </a:rPr>
              <a:t>Nanoparticles</a:t>
            </a:r>
          </a:p>
          <a:p>
            <a:pPr marL="971550" lvl="1" indent="-514350">
              <a:buFont typeface="+mj-lt"/>
              <a:buAutoNum type="arabicPeriod"/>
            </a:pPr>
            <a:r>
              <a:rPr lang="en-US" b="1" dirty="0" err="1" smtClean="0">
                <a:latin typeface="Avenir Heavy"/>
                <a:cs typeface="Avenir Heavy"/>
              </a:rPr>
              <a:t>Nanoplasmas</a:t>
            </a:r>
            <a:endParaRPr lang="en-US" b="1" dirty="0" smtClean="0">
              <a:latin typeface="Avenir Heavy"/>
              <a:cs typeface="Avenir Heavy"/>
            </a:endParaRPr>
          </a:p>
          <a:p>
            <a:r>
              <a:rPr lang="en-US" b="1" dirty="0" smtClean="0">
                <a:latin typeface="Avenir Heavy"/>
                <a:cs typeface="Avenir Heavy"/>
              </a:rPr>
              <a:t>Future directions</a:t>
            </a:r>
          </a:p>
          <a:p>
            <a:endParaRPr lang="en-US" b="1" dirty="0">
              <a:latin typeface="Avenir Heavy"/>
              <a:cs typeface="Avenir Heavy"/>
            </a:endParaRPr>
          </a:p>
        </p:txBody>
      </p:sp>
      <p:sp>
        <p:nvSpPr>
          <p:cNvPr id="7" name="Slide Number Placeholder 6"/>
          <p:cNvSpPr>
            <a:spLocks noGrp="1"/>
          </p:cNvSpPr>
          <p:nvPr>
            <p:ph type="sldNum" sz="quarter" idx="12"/>
          </p:nvPr>
        </p:nvSpPr>
        <p:spPr/>
        <p:txBody>
          <a:bodyPr/>
          <a:lstStyle/>
          <a:p>
            <a:fld id="{218B6639-C074-8B48-BE1A-E225E0D3ED0C}" type="slidenum">
              <a:rPr lang="en-US" smtClean="0"/>
              <a:t>3</a:t>
            </a:fld>
            <a:endParaRPr lang="en-US"/>
          </a:p>
        </p:txBody>
      </p:sp>
    </p:spTree>
    <p:extLst>
      <p:ext uri="{BB962C8B-B14F-4D97-AF65-F5344CB8AC3E}">
        <p14:creationId xmlns:p14="http://schemas.microsoft.com/office/powerpoint/2010/main" val="1078481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869968"/>
            <a:ext cx="7386320" cy="1143000"/>
          </a:xfrm>
        </p:spPr>
        <p:txBody>
          <a:bodyPr>
            <a:normAutofit fontScale="90000"/>
          </a:bodyPr>
          <a:lstStyle/>
          <a:p>
            <a:r>
              <a:rPr lang="en-US" dirty="0" smtClean="0"/>
              <a:t>Study 2 - Nanoparticles</a:t>
            </a:r>
            <a:br>
              <a:rPr lang="en-US" dirty="0" smtClean="0"/>
            </a:br>
            <a:r>
              <a:rPr lang="en-US" sz="3100" dirty="0" smtClean="0"/>
              <a:t>Observing localized light absorption</a:t>
            </a:r>
            <a:endParaRPr lang="en-US" sz="4900" dirty="0"/>
          </a:p>
        </p:txBody>
      </p:sp>
      <p:pic>
        <p:nvPicPr>
          <p:cNvPr id="3" name="Picture 2"/>
          <p:cNvPicPr>
            <a:picLocks noChangeAspect="1"/>
          </p:cNvPicPr>
          <p:nvPr/>
        </p:nvPicPr>
        <p:blipFill>
          <a:blip r:embed="rId3"/>
          <a:stretch>
            <a:fillRect/>
          </a:stretch>
        </p:blipFill>
        <p:spPr>
          <a:xfrm>
            <a:off x="648558" y="2012968"/>
            <a:ext cx="7850261" cy="3488175"/>
          </a:xfrm>
          <a:prstGeom prst="rect">
            <a:avLst/>
          </a:prstGeom>
        </p:spPr>
      </p:pic>
      <p:sp>
        <p:nvSpPr>
          <p:cNvPr id="5" name="Slide Number Placeholder 4"/>
          <p:cNvSpPr>
            <a:spLocks noGrp="1"/>
          </p:cNvSpPr>
          <p:nvPr>
            <p:ph type="sldNum" sz="quarter" idx="12"/>
          </p:nvPr>
        </p:nvSpPr>
        <p:spPr/>
        <p:txBody>
          <a:bodyPr/>
          <a:lstStyle/>
          <a:p>
            <a:fld id="{218B6639-C074-8B48-BE1A-E225E0D3ED0C}" type="slidenum">
              <a:rPr lang="en-US" smtClean="0"/>
              <a:t>30</a:t>
            </a:fld>
            <a:endParaRPr lang="en-US"/>
          </a:p>
        </p:txBody>
      </p:sp>
      <p:sp>
        <p:nvSpPr>
          <p:cNvPr id="4" name="Rectangle 3"/>
          <p:cNvSpPr/>
          <p:nvPr/>
        </p:nvSpPr>
        <p:spPr>
          <a:xfrm>
            <a:off x="539512" y="5535351"/>
            <a:ext cx="7812008" cy="954107"/>
          </a:xfrm>
          <a:prstGeom prst="rect">
            <a:avLst/>
          </a:prstGeom>
        </p:spPr>
        <p:txBody>
          <a:bodyPr wrap="square">
            <a:spAutoFit/>
          </a:bodyPr>
          <a:lstStyle/>
          <a:p>
            <a:r>
              <a:rPr lang="en-US" sz="1400" dirty="0" smtClean="0"/>
              <a:t>D</a:t>
            </a:r>
            <a:r>
              <a:rPr lang="en-US" sz="1400" dirty="0"/>
              <a:t>. D. Hickstein, F. Dollar, J. L. Ellis, K. J. </a:t>
            </a:r>
            <a:r>
              <a:rPr lang="en-US" sz="1400" dirty="0" err="1"/>
              <a:t>Schnitzenbaumer</a:t>
            </a:r>
            <a:r>
              <a:rPr lang="en-US" sz="1400" dirty="0"/>
              <a:t>, K. E. </a:t>
            </a:r>
            <a:r>
              <a:rPr lang="en-US" sz="1400" dirty="0" err="1"/>
              <a:t>Keister</a:t>
            </a:r>
            <a:r>
              <a:rPr lang="en-US" sz="1400" dirty="0"/>
              <a:t>, G. M. </a:t>
            </a:r>
            <a:r>
              <a:rPr lang="en-US" sz="1400" dirty="0" err="1"/>
              <a:t>Petrov</a:t>
            </a:r>
            <a:r>
              <a:rPr lang="en-US" sz="1400" dirty="0"/>
              <a:t>, C. Ding, B. B. Palm, J. </a:t>
            </a:r>
            <a:r>
              <a:rPr lang="en-US" sz="1400" dirty="0" smtClean="0"/>
              <a:t>A </a:t>
            </a:r>
            <a:r>
              <a:rPr lang="en-US" sz="1400" dirty="0"/>
              <a:t>Gaffney, M. E. </a:t>
            </a:r>
            <a:r>
              <a:rPr lang="en-US" sz="1400" dirty="0" err="1"/>
              <a:t>Foord</a:t>
            </a:r>
            <a:r>
              <a:rPr lang="en-US" sz="1400" dirty="0"/>
              <a:t>, S. B. Libby, G. </a:t>
            </a:r>
            <a:r>
              <a:rPr lang="en-US" sz="1400" dirty="0" err="1"/>
              <a:t>Dukovic</a:t>
            </a:r>
            <a:r>
              <a:rPr lang="en-US" sz="1400" dirty="0"/>
              <a:t>, J. L. Jimenez, H. C. </a:t>
            </a:r>
            <a:r>
              <a:rPr lang="en-US" sz="1400" dirty="0" err="1"/>
              <a:t>Kapteyn</a:t>
            </a:r>
            <a:r>
              <a:rPr lang="en-US" sz="1400" dirty="0"/>
              <a:t>, M. M. </a:t>
            </a:r>
            <a:r>
              <a:rPr lang="en-US" sz="1400" dirty="0" err="1"/>
              <a:t>Murnane</a:t>
            </a:r>
            <a:r>
              <a:rPr lang="en-US" sz="1400" dirty="0"/>
              <a:t>, and W. </a:t>
            </a:r>
            <a:r>
              <a:rPr lang="en-US" sz="1400" dirty="0" err="1"/>
              <a:t>Xiong</a:t>
            </a:r>
            <a:r>
              <a:rPr lang="en-US" sz="1400" dirty="0" smtClean="0"/>
              <a:t>, “</a:t>
            </a:r>
            <a:r>
              <a:rPr lang="en-US" sz="1400" dirty="0"/>
              <a:t>Mapping Nanoscale Absorption of Femtosecond Laser Pulses Using Plasma Explosion Imaging</a:t>
            </a:r>
            <a:r>
              <a:rPr lang="en-US" sz="1400" dirty="0" smtClean="0"/>
              <a:t>.” </a:t>
            </a:r>
          </a:p>
          <a:p>
            <a:r>
              <a:rPr lang="en-US" sz="1400" i="1" dirty="0" smtClean="0"/>
              <a:t>ACS </a:t>
            </a:r>
            <a:r>
              <a:rPr lang="en-US" sz="1400" i="1" dirty="0"/>
              <a:t>Nano</a:t>
            </a:r>
            <a:r>
              <a:rPr lang="en-US" sz="1400" dirty="0"/>
              <a:t> 8, 8810 (</a:t>
            </a:r>
            <a:r>
              <a:rPr lang="en-US" sz="1400" b="1" dirty="0"/>
              <a:t>2014</a:t>
            </a:r>
            <a:r>
              <a:rPr lang="en-US" sz="1400" dirty="0"/>
              <a:t>).</a:t>
            </a:r>
          </a:p>
        </p:txBody>
      </p:sp>
    </p:spTree>
    <p:extLst>
      <p:ext uri="{BB962C8B-B14F-4D97-AF65-F5344CB8AC3E}">
        <p14:creationId xmlns:p14="http://schemas.microsoft.com/office/powerpoint/2010/main" val="36634833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43" y="348416"/>
            <a:ext cx="8229600" cy="1143000"/>
          </a:xfrm>
        </p:spPr>
        <p:txBody>
          <a:bodyPr>
            <a:normAutofit/>
          </a:bodyPr>
          <a:lstStyle/>
          <a:p>
            <a:r>
              <a:rPr lang="en-US" dirty="0" smtClean="0"/>
              <a:t>Nanoparticles in the VMI</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47314" y="1820334"/>
            <a:ext cx="4393804" cy="4284555"/>
          </a:xfrm>
          <a:prstGeom prst="rect">
            <a:avLst/>
          </a:prstGeom>
        </p:spPr>
      </p:pic>
      <p:sp>
        <p:nvSpPr>
          <p:cNvPr id="5" name="Rectangle 4"/>
          <p:cNvSpPr/>
          <p:nvPr/>
        </p:nvSpPr>
        <p:spPr>
          <a:xfrm>
            <a:off x="5406868" y="5766335"/>
            <a:ext cx="3413636" cy="338554"/>
          </a:xfrm>
          <a:prstGeom prst="rect">
            <a:avLst/>
          </a:prstGeom>
        </p:spPr>
        <p:txBody>
          <a:bodyPr wrap="square">
            <a:spAutoFit/>
          </a:bodyPr>
          <a:lstStyle/>
          <a:p>
            <a:r>
              <a:rPr lang="en-US" sz="1600" dirty="0">
                <a:solidFill>
                  <a:srgbClr val="FFFFFF"/>
                </a:solidFill>
              </a:rPr>
              <a:t>Mark </a:t>
            </a:r>
            <a:r>
              <a:rPr lang="en-US" sz="1600" dirty="0" smtClean="0">
                <a:solidFill>
                  <a:srgbClr val="FFFFFF"/>
                </a:solidFill>
              </a:rPr>
              <a:t>Lusk, Colorado </a:t>
            </a:r>
            <a:r>
              <a:rPr lang="en-US" sz="1600" dirty="0">
                <a:solidFill>
                  <a:srgbClr val="FFFFFF"/>
                </a:solidFill>
              </a:rPr>
              <a:t>School of Mines</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3645" y="1820334"/>
            <a:ext cx="3833266" cy="4369222"/>
          </a:xfrm>
          <a:prstGeom prst="rect">
            <a:avLst/>
          </a:prstGeom>
        </p:spPr>
      </p:pic>
      <p:sp>
        <p:nvSpPr>
          <p:cNvPr id="7" name="TextBox 6"/>
          <p:cNvSpPr txBox="1"/>
          <p:nvPr/>
        </p:nvSpPr>
        <p:spPr>
          <a:xfrm>
            <a:off x="245533" y="6274221"/>
            <a:ext cx="4101378" cy="369332"/>
          </a:xfrm>
          <a:prstGeom prst="rect">
            <a:avLst/>
          </a:prstGeom>
          <a:noFill/>
        </p:spPr>
        <p:txBody>
          <a:bodyPr wrap="none" rtlCol="0">
            <a:spAutoFit/>
          </a:bodyPr>
          <a:lstStyle/>
          <a:p>
            <a:r>
              <a:rPr lang="en-US" dirty="0" smtClean="0"/>
              <a:t>Velocity Map Imaging Spectroscopy (VMI)</a:t>
            </a:r>
            <a:endParaRPr lang="en-US" dirty="0"/>
          </a:p>
        </p:txBody>
      </p:sp>
      <p:sp>
        <p:nvSpPr>
          <p:cNvPr id="8" name="TextBox 7"/>
          <p:cNvSpPr txBox="1"/>
          <p:nvPr/>
        </p:nvSpPr>
        <p:spPr>
          <a:xfrm>
            <a:off x="4489646" y="6077928"/>
            <a:ext cx="4330858" cy="646331"/>
          </a:xfrm>
          <a:prstGeom prst="rect">
            <a:avLst/>
          </a:prstGeom>
          <a:noFill/>
        </p:spPr>
        <p:txBody>
          <a:bodyPr wrap="none" rtlCol="0">
            <a:spAutoFit/>
          </a:bodyPr>
          <a:lstStyle/>
          <a:p>
            <a:pPr algn="ctr"/>
            <a:r>
              <a:rPr lang="en-US" dirty="0" smtClean="0"/>
              <a:t>Electronic structure of </a:t>
            </a:r>
          </a:p>
          <a:p>
            <a:pPr algn="ctr"/>
            <a:r>
              <a:rPr lang="en-US" dirty="0" smtClean="0"/>
              <a:t>quantum dots (semiconductor </a:t>
            </a:r>
            <a:r>
              <a:rPr lang="en-US" dirty="0" err="1" smtClean="0"/>
              <a:t>nanocrystals</a:t>
            </a:r>
            <a:r>
              <a:rPr lang="en-US" dirty="0" smtClean="0"/>
              <a:t>)</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31</a:t>
            </a:fld>
            <a:endParaRPr lang="en-US"/>
          </a:p>
        </p:txBody>
      </p:sp>
    </p:spTree>
    <p:extLst>
      <p:ext uri="{BB962C8B-B14F-4D97-AF65-F5344CB8AC3E}">
        <p14:creationId xmlns:p14="http://schemas.microsoft.com/office/powerpoint/2010/main" val="35519428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Nanoparticles in vacuum</a:t>
            </a:r>
            <a:endParaRPr lang="en-US" dirty="0"/>
          </a:p>
        </p:txBody>
      </p:sp>
      <p:pic>
        <p:nvPicPr>
          <p:cNvPr id="4" name="Picture 3"/>
          <p:cNvPicPr>
            <a:picLocks noChangeAspect="1"/>
          </p:cNvPicPr>
          <p:nvPr/>
        </p:nvPicPr>
        <p:blipFill>
          <a:blip r:embed="rId3"/>
          <a:stretch>
            <a:fillRect/>
          </a:stretch>
        </p:blipFill>
        <p:spPr>
          <a:xfrm>
            <a:off x="301978" y="1659119"/>
            <a:ext cx="4153890" cy="2199922"/>
          </a:xfrm>
          <a:prstGeom prst="rect">
            <a:avLst/>
          </a:prstGeom>
        </p:spPr>
      </p:pic>
      <p:pic>
        <p:nvPicPr>
          <p:cNvPr id="5" name="Picture 4"/>
          <p:cNvPicPr>
            <a:picLocks noChangeAspect="1"/>
          </p:cNvPicPr>
          <p:nvPr/>
        </p:nvPicPr>
        <p:blipFill>
          <a:blip r:embed="rId4"/>
          <a:stretch>
            <a:fillRect/>
          </a:stretch>
        </p:blipFill>
        <p:spPr>
          <a:xfrm>
            <a:off x="5046133" y="3584222"/>
            <a:ext cx="3674533" cy="2755900"/>
          </a:xfrm>
          <a:prstGeom prst="rect">
            <a:avLst/>
          </a:prstGeom>
        </p:spPr>
      </p:pic>
      <p:grpSp>
        <p:nvGrpSpPr>
          <p:cNvPr id="6" name="Group 5"/>
          <p:cNvGrpSpPr/>
          <p:nvPr/>
        </p:nvGrpSpPr>
        <p:grpSpPr>
          <a:xfrm>
            <a:off x="4709334" y="1659119"/>
            <a:ext cx="3906243" cy="1746249"/>
            <a:chOff x="4488576" y="1232972"/>
            <a:chExt cx="4480714" cy="2058884"/>
          </a:xfrm>
        </p:grpSpPr>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13593" y="1786970"/>
              <a:ext cx="1086159" cy="1117528"/>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87586" y="1786970"/>
              <a:ext cx="1302482" cy="1137632"/>
            </a:xfrm>
            <a:prstGeom prst="rect">
              <a:avLst/>
            </a:prstGeom>
          </p:spPr>
        </p:pic>
        <p:sp>
          <p:nvSpPr>
            <p:cNvPr id="9" name="TextBox 8"/>
            <p:cNvSpPr txBox="1"/>
            <p:nvPr/>
          </p:nvSpPr>
          <p:spPr>
            <a:xfrm>
              <a:off x="4488576" y="1232972"/>
              <a:ext cx="4480714" cy="369332"/>
            </a:xfrm>
            <a:prstGeom prst="rect">
              <a:avLst/>
            </a:prstGeom>
            <a:noFill/>
          </p:spPr>
          <p:txBody>
            <a:bodyPr wrap="none" rtlCol="0">
              <a:spAutoFit/>
            </a:bodyPr>
            <a:lstStyle/>
            <a:p>
              <a:r>
                <a:rPr lang="en-US" dirty="0" smtClean="0"/>
                <a:t>University of Colorado Chemistry Department</a:t>
              </a:r>
              <a:endParaRPr lang="en-US" dirty="0"/>
            </a:p>
          </p:txBody>
        </p:sp>
        <p:sp>
          <p:nvSpPr>
            <p:cNvPr id="10" name="TextBox 9"/>
            <p:cNvSpPr txBox="1"/>
            <p:nvPr/>
          </p:nvSpPr>
          <p:spPr>
            <a:xfrm>
              <a:off x="5335254" y="2953302"/>
              <a:ext cx="1061709" cy="338554"/>
            </a:xfrm>
            <a:prstGeom prst="rect">
              <a:avLst/>
            </a:prstGeom>
            <a:noFill/>
          </p:spPr>
          <p:txBody>
            <a:bodyPr wrap="none" rtlCol="0">
              <a:spAutoFit/>
            </a:bodyPr>
            <a:lstStyle/>
            <a:p>
              <a:r>
                <a:rPr lang="en-US" sz="1600" dirty="0" smtClean="0"/>
                <a:t>Brett Palm</a:t>
              </a:r>
              <a:endParaRPr lang="en-US" sz="1600" dirty="0"/>
            </a:p>
          </p:txBody>
        </p:sp>
        <p:sp>
          <p:nvSpPr>
            <p:cNvPr id="11" name="TextBox 10"/>
            <p:cNvSpPr txBox="1"/>
            <p:nvPr/>
          </p:nvSpPr>
          <p:spPr>
            <a:xfrm>
              <a:off x="7076931" y="2924602"/>
              <a:ext cx="1256474" cy="338554"/>
            </a:xfrm>
            <a:prstGeom prst="rect">
              <a:avLst/>
            </a:prstGeom>
            <a:noFill/>
          </p:spPr>
          <p:txBody>
            <a:bodyPr wrap="none" rtlCol="0">
              <a:spAutoFit/>
            </a:bodyPr>
            <a:lstStyle/>
            <a:p>
              <a:r>
                <a:rPr lang="en-US" sz="1600" dirty="0" smtClean="0"/>
                <a:t>Jose Jimenez</a:t>
              </a:r>
              <a:endParaRPr lang="en-US" sz="1600" dirty="0"/>
            </a:p>
          </p:txBody>
        </p:sp>
      </p:grpSp>
      <p:pic>
        <p:nvPicPr>
          <p:cNvPr id="12" name="Picture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63071" y="4052991"/>
            <a:ext cx="2779653" cy="2092677"/>
          </a:xfrm>
          <a:prstGeom prst="rect">
            <a:avLst/>
          </a:prstGeom>
        </p:spPr>
      </p:pic>
      <p:sp>
        <p:nvSpPr>
          <p:cNvPr id="3" name="Slide Number Placeholder 2"/>
          <p:cNvSpPr>
            <a:spLocks noGrp="1"/>
          </p:cNvSpPr>
          <p:nvPr>
            <p:ph type="sldNum" sz="quarter" idx="12"/>
          </p:nvPr>
        </p:nvSpPr>
        <p:spPr/>
        <p:txBody>
          <a:bodyPr/>
          <a:lstStyle/>
          <a:p>
            <a:fld id="{218B6639-C074-8B48-BE1A-E225E0D3ED0C}" type="slidenum">
              <a:rPr lang="en-US" smtClean="0"/>
              <a:t>32</a:t>
            </a:fld>
            <a:endParaRPr lang="en-US"/>
          </a:p>
        </p:txBody>
      </p:sp>
    </p:spTree>
    <p:extLst>
      <p:ext uri="{BB962C8B-B14F-4D97-AF65-F5344CB8AC3E}">
        <p14:creationId xmlns:p14="http://schemas.microsoft.com/office/powerpoint/2010/main" val="3380180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t>
            </a:r>
            <a:endParaRPr lang="en-US" dirty="0"/>
          </a:p>
        </p:txBody>
      </p:sp>
      <p:sp>
        <p:nvSpPr>
          <p:cNvPr id="14" name="TextBox 13"/>
          <p:cNvSpPr txBox="1"/>
          <p:nvPr/>
        </p:nvSpPr>
        <p:spPr>
          <a:xfrm>
            <a:off x="2246620" y="4957077"/>
            <a:ext cx="154607" cy="318916"/>
          </a:xfrm>
          <a:prstGeom prst="rect">
            <a:avLst/>
          </a:prstGeom>
          <a:noFill/>
        </p:spPr>
        <p:txBody>
          <a:bodyPr wrap="square" lIns="58512" tIns="29256" rIns="58512" bIns="29256" rtlCol="0">
            <a:spAutoFit/>
          </a:bodyPr>
          <a:lstStyle/>
          <a:p>
            <a:endParaRPr lang="en-US" dirty="0"/>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4814" y="2565025"/>
            <a:ext cx="1293326" cy="3007084"/>
          </a:xfrm>
          <a:prstGeom prst="rect">
            <a:avLst/>
          </a:prstGeom>
        </p:spPr>
      </p:pic>
      <p:grpSp>
        <p:nvGrpSpPr>
          <p:cNvPr id="18" name="Group 17"/>
          <p:cNvGrpSpPr/>
          <p:nvPr/>
        </p:nvGrpSpPr>
        <p:grpSpPr>
          <a:xfrm>
            <a:off x="1398140" y="2120109"/>
            <a:ext cx="7699245" cy="3517398"/>
            <a:chOff x="273247" y="2159383"/>
            <a:chExt cx="8712012" cy="4187336"/>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3247" y="2159383"/>
              <a:ext cx="8686799" cy="4187336"/>
            </a:xfrm>
            <a:prstGeom prst="rect">
              <a:avLst/>
            </a:prstGeom>
          </p:spPr>
        </p:pic>
        <p:sp>
          <p:nvSpPr>
            <p:cNvPr id="6" name="TextBox 5"/>
            <p:cNvSpPr txBox="1"/>
            <p:nvPr/>
          </p:nvSpPr>
          <p:spPr>
            <a:xfrm>
              <a:off x="1304467" y="4326299"/>
              <a:ext cx="2043681" cy="363455"/>
            </a:xfrm>
            <a:prstGeom prst="rect">
              <a:avLst/>
            </a:prstGeom>
            <a:noFill/>
          </p:spPr>
          <p:txBody>
            <a:bodyPr wrap="square" lIns="58512" tIns="29256" rIns="58512" bIns="29256" rtlCol="0">
              <a:spAutoFit/>
            </a:bodyPr>
            <a:lstStyle/>
            <a:p>
              <a:r>
                <a:rPr lang="en-US" sz="1600" dirty="0"/>
                <a:t>Aerodynamic lens</a:t>
              </a:r>
            </a:p>
          </p:txBody>
        </p:sp>
        <p:sp>
          <p:nvSpPr>
            <p:cNvPr id="7" name="TextBox 6"/>
            <p:cNvSpPr txBox="1"/>
            <p:nvPr/>
          </p:nvSpPr>
          <p:spPr>
            <a:xfrm>
              <a:off x="6263186" y="4478952"/>
              <a:ext cx="1686342" cy="363455"/>
            </a:xfrm>
            <a:prstGeom prst="rect">
              <a:avLst/>
            </a:prstGeom>
            <a:noFill/>
          </p:spPr>
          <p:txBody>
            <a:bodyPr wrap="square" lIns="58512" tIns="29256" rIns="58512" bIns="29256" rtlCol="0">
              <a:spAutoFit/>
            </a:bodyPr>
            <a:lstStyle/>
            <a:p>
              <a:r>
                <a:rPr lang="en-US" sz="1600" dirty="0" smtClean="0">
                  <a:solidFill>
                    <a:srgbClr val="000000"/>
                  </a:solidFill>
                </a:rPr>
                <a:t>VMI Electrodes</a:t>
              </a:r>
              <a:endParaRPr lang="en-US" sz="1600" dirty="0">
                <a:solidFill>
                  <a:srgbClr val="000000"/>
                </a:solidFill>
              </a:endParaRPr>
            </a:p>
          </p:txBody>
        </p:sp>
        <p:sp>
          <p:nvSpPr>
            <p:cNvPr id="8" name="TextBox 7"/>
            <p:cNvSpPr txBox="1"/>
            <p:nvPr/>
          </p:nvSpPr>
          <p:spPr>
            <a:xfrm>
              <a:off x="2763337" y="2829321"/>
              <a:ext cx="975584" cy="305305"/>
            </a:xfrm>
            <a:prstGeom prst="rect">
              <a:avLst/>
            </a:prstGeom>
            <a:noFill/>
          </p:spPr>
          <p:txBody>
            <a:bodyPr wrap="square" lIns="58512" tIns="29256" rIns="58512" bIns="29256" rtlCol="0">
              <a:spAutoFit/>
            </a:bodyPr>
            <a:lstStyle/>
            <a:p>
              <a:r>
                <a:rPr lang="en-US" sz="1600" dirty="0"/>
                <a:t>Detector</a:t>
              </a:r>
            </a:p>
          </p:txBody>
        </p:sp>
        <p:sp>
          <p:nvSpPr>
            <p:cNvPr id="9" name="TextBox 8"/>
            <p:cNvSpPr txBox="1"/>
            <p:nvPr/>
          </p:nvSpPr>
          <p:spPr>
            <a:xfrm>
              <a:off x="6771864" y="5294124"/>
              <a:ext cx="2213395" cy="949689"/>
            </a:xfrm>
            <a:prstGeom prst="rect">
              <a:avLst/>
            </a:prstGeom>
            <a:noFill/>
          </p:spPr>
          <p:txBody>
            <a:bodyPr wrap="square" lIns="58512" tIns="29256" rIns="58512" bIns="29256" rtlCol="0">
              <a:spAutoFit/>
            </a:bodyPr>
            <a:lstStyle/>
            <a:p>
              <a:pPr algn="ctr"/>
              <a:r>
                <a:rPr lang="en-US" sz="1600" dirty="0"/>
                <a:t>400 nm and 800 nm </a:t>
              </a:r>
            </a:p>
            <a:p>
              <a:pPr algn="ctr"/>
              <a:r>
                <a:rPr lang="en-US" sz="1600" dirty="0"/>
                <a:t>laser </a:t>
              </a:r>
              <a:r>
                <a:rPr lang="en-US" sz="1600" dirty="0" smtClean="0"/>
                <a:t>pulses</a:t>
              </a:r>
            </a:p>
            <a:p>
              <a:pPr algn="ctr"/>
              <a:r>
                <a:rPr lang="en-US" sz="1600" dirty="0" smtClean="0"/>
                <a:t>(40 fs, 1 kHz)</a:t>
              </a:r>
              <a:endParaRPr lang="en-US" sz="1600" dirty="0"/>
            </a:p>
          </p:txBody>
        </p:sp>
        <p:sp>
          <p:nvSpPr>
            <p:cNvPr id="10" name="TextBox 9"/>
            <p:cNvSpPr txBox="1"/>
            <p:nvPr/>
          </p:nvSpPr>
          <p:spPr>
            <a:xfrm>
              <a:off x="6263187" y="3440040"/>
              <a:ext cx="1686343" cy="363455"/>
            </a:xfrm>
            <a:prstGeom prst="rect">
              <a:avLst/>
            </a:prstGeom>
            <a:noFill/>
          </p:spPr>
          <p:txBody>
            <a:bodyPr wrap="square" lIns="58512" tIns="29256" rIns="58512" bIns="29256" rtlCol="0">
              <a:spAutoFit/>
            </a:bodyPr>
            <a:lstStyle/>
            <a:p>
              <a:r>
                <a:rPr lang="en-US" sz="1600" dirty="0" smtClean="0">
                  <a:solidFill>
                    <a:srgbClr val="000000"/>
                  </a:solidFill>
                </a:rPr>
                <a:t>Positive ions</a:t>
              </a:r>
              <a:endParaRPr lang="en-US" sz="1600" dirty="0">
                <a:solidFill>
                  <a:srgbClr val="000000"/>
                </a:solidFill>
              </a:endParaRPr>
            </a:p>
          </p:txBody>
        </p:sp>
        <p:cxnSp>
          <p:nvCxnSpPr>
            <p:cNvPr id="11" name="Straight Arrow Connector 10"/>
            <p:cNvCxnSpPr>
              <a:stCxn id="12" idx="0"/>
            </p:cNvCxnSpPr>
            <p:nvPr/>
          </p:nvCxnSpPr>
          <p:spPr>
            <a:xfrm flipV="1">
              <a:off x="4670913" y="5052527"/>
              <a:ext cx="232540" cy="649833"/>
            </a:xfrm>
            <a:prstGeom prst="straightConnector1">
              <a:avLst/>
            </a:prstGeom>
            <a:ln w="12700" cmpd="sng">
              <a:solidFill>
                <a:schemeClr val="tx1"/>
              </a:solidFill>
              <a:tailEnd type="stealth"/>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61366" y="5702360"/>
              <a:ext cx="2419093" cy="551527"/>
            </a:xfrm>
            <a:prstGeom prst="rect">
              <a:avLst/>
            </a:prstGeom>
            <a:noFill/>
          </p:spPr>
          <p:txBody>
            <a:bodyPr wrap="square" lIns="58512" tIns="29256" rIns="58512" bIns="29256" rtlCol="0">
              <a:spAutoFit/>
            </a:bodyPr>
            <a:lstStyle/>
            <a:p>
              <a:pPr algn="ctr"/>
              <a:r>
                <a:rPr lang="en-US" sz="1600" dirty="0">
                  <a:solidFill>
                    <a:srgbClr val="000000"/>
                  </a:solidFill>
                </a:rPr>
                <a:t>Plasma explosion from single nanoparticle</a:t>
              </a:r>
            </a:p>
          </p:txBody>
        </p:sp>
        <p:cxnSp>
          <p:nvCxnSpPr>
            <p:cNvPr id="13" name="Straight Arrow Connector 12"/>
            <p:cNvCxnSpPr/>
            <p:nvPr/>
          </p:nvCxnSpPr>
          <p:spPr>
            <a:xfrm flipH="1">
              <a:off x="5550192" y="3621598"/>
              <a:ext cx="712995" cy="0"/>
            </a:xfrm>
            <a:prstGeom prst="straightConnector1">
              <a:avLst/>
            </a:prstGeom>
            <a:ln w="12700" cap="flat">
              <a:solidFill>
                <a:srgbClr val="000000"/>
              </a:solidFill>
              <a:round/>
              <a:tailEnd type="stealt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57092" y="5530320"/>
              <a:ext cx="2381828" cy="363455"/>
            </a:xfrm>
            <a:prstGeom prst="rect">
              <a:avLst/>
            </a:prstGeom>
            <a:noFill/>
          </p:spPr>
          <p:txBody>
            <a:bodyPr wrap="square" lIns="58512" tIns="29256" rIns="58512" bIns="29256" rtlCol="0">
              <a:spAutoFit/>
            </a:bodyPr>
            <a:lstStyle/>
            <a:p>
              <a:r>
                <a:rPr lang="en-US" sz="1600" dirty="0"/>
                <a:t>Nanoparticle beam</a:t>
              </a:r>
            </a:p>
          </p:txBody>
        </p:sp>
        <p:cxnSp>
          <p:nvCxnSpPr>
            <p:cNvPr id="16" name="Straight Arrow Connector 15"/>
            <p:cNvCxnSpPr/>
            <p:nvPr/>
          </p:nvCxnSpPr>
          <p:spPr>
            <a:xfrm flipV="1">
              <a:off x="3053905" y="5033778"/>
              <a:ext cx="407461" cy="533994"/>
            </a:xfrm>
            <a:prstGeom prst="straightConnector1">
              <a:avLst/>
            </a:prstGeom>
            <a:ln w="12700" cmpd="sng">
              <a:solidFill>
                <a:schemeClr val="tx1"/>
              </a:solidFill>
              <a:tailEnd type="stealth"/>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9329" y="5363723"/>
            <a:ext cx="1018227" cy="369332"/>
          </a:xfrm>
          <a:prstGeom prst="rect">
            <a:avLst/>
          </a:prstGeom>
          <a:noFill/>
        </p:spPr>
        <p:txBody>
          <a:bodyPr wrap="none" rtlCol="0">
            <a:spAutoFit/>
          </a:bodyPr>
          <a:lstStyle/>
          <a:p>
            <a:r>
              <a:rPr lang="en-US" dirty="0" smtClean="0"/>
              <a:t>atomizer</a:t>
            </a:r>
            <a:endParaRPr lang="en-US" dirty="0"/>
          </a:p>
        </p:txBody>
      </p:sp>
      <p:pic>
        <p:nvPicPr>
          <p:cNvPr id="21" name="Picture 2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28558" y="1855378"/>
            <a:ext cx="2054861" cy="2084959"/>
          </a:xfrm>
          <a:prstGeom prst="rect">
            <a:avLst/>
          </a:prstGeom>
        </p:spPr>
      </p:pic>
      <p:sp>
        <p:nvSpPr>
          <p:cNvPr id="22" name="Title 1"/>
          <p:cNvSpPr txBox="1">
            <a:spLocks/>
          </p:cNvSpPr>
          <p:nvPr/>
        </p:nvSpPr>
        <p:spPr>
          <a:xfrm>
            <a:off x="703297" y="1104804"/>
            <a:ext cx="7140223"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VMI spectrometer + aerodynamic lens</a:t>
            </a:r>
            <a:endParaRPr lang="en-US" sz="2000" dirty="0"/>
          </a:p>
        </p:txBody>
      </p:sp>
      <p:sp>
        <p:nvSpPr>
          <p:cNvPr id="3" name="Slide Number Placeholder 2"/>
          <p:cNvSpPr>
            <a:spLocks noGrp="1"/>
          </p:cNvSpPr>
          <p:nvPr>
            <p:ph type="sldNum" sz="quarter" idx="12"/>
          </p:nvPr>
        </p:nvSpPr>
        <p:spPr/>
        <p:txBody>
          <a:bodyPr/>
          <a:lstStyle/>
          <a:p>
            <a:fld id="{218B6639-C074-8B48-BE1A-E225E0D3ED0C}" type="slidenum">
              <a:rPr lang="en-US" smtClean="0"/>
              <a:t>33</a:t>
            </a:fld>
            <a:endParaRPr lang="en-US"/>
          </a:p>
        </p:txBody>
      </p:sp>
    </p:spTree>
    <p:extLst>
      <p:ext uri="{BB962C8B-B14F-4D97-AF65-F5344CB8AC3E}">
        <p14:creationId xmlns:p14="http://schemas.microsoft.com/office/powerpoint/2010/main" val="84503799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Ion distributions of </a:t>
            </a:r>
            <a:br>
              <a:rPr lang="en-US" dirty="0" smtClean="0"/>
            </a:br>
            <a:r>
              <a:rPr lang="en-US" dirty="0" smtClean="0"/>
              <a:t>single nanoparticles</a:t>
            </a:r>
            <a:endParaRPr lang="en-US" dirty="0"/>
          </a:p>
        </p:txBody>
      </p:sp>
      <p:pic>
        <p:nvPicPr>
          <p:cNvPr id="4" name="Picture 3" descr="Selected frames from 140 nm thing.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8300" y="2095483"/>
            <a:ext cx="5867400" cy="4400550"/>
          </a:xfrm>
          <a:prstGeom prst="rect">
            <a:avLst/>
          </a:prstGeom>
        </p:spPr>
      </p:pic>
      <p:cxnSp>
        <p:nvCxnSpPr>
          <p:cNvPr id="5" name="Straight Arrow Connector 4"/>
          <p:cNvCxnSpPr/>
          <p:nvPr/>
        </p:nvCxnSpPr>
        <p:spPr>
          <a:xfrm flipV="1">
            <a:off x="4614333" y="2288981"/>
            <a:ext cx="0" cy="2243667"/>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4614333" y="4532648"/>
            <a:ext cx="2700867" cy="1"/>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3984978" y="457868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propagation</a:t>
            </a:r>
            <a:endParaRPr lang="en-US" sz="1600" dirty="0">
              <a:solidFill>
                <a:srgbClr val="FFFFFF"/>
              </a:solidFill>
            </a:endParaRPr>
          </a:p>
        </p:txBody>
      </p:sp>
      <p:sp>
        <p:nvSpPr>
          <p:cNvPr id="10" name="Title 1"/>
          <p:cNvSpPr txBox="1">
            <a:spLocks/>
          </p:cNvSpPr>
          <p:nvPr/>
        </p:nvSpPr>
        <p:spPr>
          <a:xfrm rot="16200000">
            <a:off x="2282208" y="320708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polarization</a:t>
            </a:r>
            <a:endParaRPr lang="en-US" sz="1600" dirty="0">
              <a:solidFill>
                <a:srgbClr val="FFFFFF"/>
              </a:solidFill>
            </a:endParaRPr>
          </a:p>
        </p:txBody>
      </p:sp>
      <p:sp>
        <p:nvSpPr>
          <p:cNvPr id="3" name="Slide Number Placeholder 2"/>
          <p:cNvSpPr>
            <a:spLocks noGrp="1"/>
          </p:cNvSpPr>
          <p:nvPr>
            <p:ph type="sldNum" sz="quarter" idx="12"/>
          </p:nvPr>
        </p:nvSpPr>
        <p:spPr/>
        <p:txBody>
          <a:bodyPr/>
          <a:lstStyle/>
          <a:p>
            <a:fld id="{218B6639-C074-8B48-BE1A-E225E0D3ED0C}" type="slidenum">
              <a:rPr lang="en-US" smtClean="0"/>
              <a:t>34</a:t>
            </a:fld>
            <a:endParaRPr lang="en-US"/>
          </a:p>
        </p:txBody>
      </p:sp>
      <p:sp>
        <p:nvSpPr>
          <p:cNvPr id="11" name="Title 1"/>
          <p:cNvSpPr txBox="1">
            <a:spLocks/>
          </p:cNvSpPr>
          <p:nvPr/>
        </p:nvSpPr>
        <p:spPr>
          <a:xfrm>
            <a:off x="2562096" y="1380455"/>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Display asymmetry</a:t>
            </a:r>
            <a:endParaRPr lang="en-US" sz="2000" dirty="0"/>
          </a:p>
        </p:txBody>
      </p:sp>
    </p:spTree>
    <p:extLst>
      <p:ext uri="{BB962C8B-B14F-4D97-AF65-F5344CB8AC3E}">
        <p14:creationId xmlns:p14="http://schemas.microsoft.com/office/powerpoint/2010/main" val="58372663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Asymmetry in ion distributions</a:t>
            </a:r>
            <a:endParaRPr lang="en-US" dirty="0"/>
          </a:p>
        </p:txBody>
      </p:sp>
      <p:sp>
        <p:nvSpPr>
          <p:cNvPr id="5" name="Title 1"/>
          <p:cNvSpPr txBox="1">
            <a:spLocks/>
          </p:cNvSpPr>
          <p:nvPr/>
        </p:nvSpPr>
        <p:spPr>
          <a:xfrm>
            <a:off x="239995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Depends on laser intensity</a:t>
            </a:r>
            <a:endParaRPr lang="en-US" sz="2000" dirty="0"/>
          </a:p>
        </p:txBody>
      </p:sp>
      <p:pic>
        <p:nvPicPr>
          <p:cNvPr id="3" name="Picture 2" descr="Apparatu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
        <p:nvSpPr>
          <p:cNvPr id="6" name="Slide Number Placeholder 5"/>
          <p:cNvSpPr>
            <a:spLocks noGrp="1"/>
          </p:cNvSpPr>
          <p:nvPr>
            <p:ph type="sldNum" sz="quarter" idx="12"/>
          </p:nvPr>
        </p:nvSpPr>
        <p:spPr/>
        <p:txBody>
          <a:bodyPr/>
          <a:lstStyle/>
          <a:p>
            <a:fld id="{218B6639-C074-8B48-BE1A-E225E0D3ED0C}" type="slidenum">
              <a:rPr lang="en-US" smtClean="0"/>
              <a:t>35</a:t>
            </a:fld>
            <a:endParaRPr lang="en-US"/>
          </a:p>
        </p:txBody>
      </p:sp>
    </p:spTree>
    <p:extLst>
      <p:ext uri="{BB962C8B-B14F-4D97-AF65-F5344CB8AC3E}">
        <p14:creationId xmlns:p14="http://schemas.microsoft.com/office/powerpoint/2010/main" val="33019658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Asymmetric ion distributions</a:t>
            </a:r>
            <a:endParaRPr lang="en-US" dirty="0"/>
          </a:p>
        </p:txBody>
      </p:sp>
      <p:pic>
        <p:nvPicPr>
          <p:cNvPr id="4" name="Picture 3"/>
          <p:cNvPicPr/>
          <p:nvPr/>
        </p:nvPicPr>
        <p:blipFill rotWithShape="1">
          <a:blip r:embed="rId3" cstate="print">
            <a:extLst>
              <a:ext uri="{28A0092B-C50C-407E-A947-70E740481C1C}">
                <a14:useLocalDpi xmlns:a14="http://schemas.microsoft.com/office/drawing/2010/main"/>
              </a:ext>
            </a:extLst>
          </a:blip>
          <a:srcRect/>
          <a:stretch/>
        </p:blipFill>
        <p:spPr bwMode="auto">
          <a:xfrm>
            <a:off x="795867" y="1617526"/>
            <a:ext cx="7866162" cy="5055582"/>
          </a:xfrm>
          <a:prstGeom prst="rect">
            <a:avLst/>
          </a:prstGeom>
          <a:noFill/>
          <a:ln>
            <a:noFill/>
          </a:ln>
          <a:extLst>
            <a:ext uri="{53640926-AAD7-44d8-BBD7-CCE9431645EC}">
              <a14:shadowObscured xmlns:a14="http://schemas.microsoft.com/office/drawing/2010/main"/>
            </a:ext>
          </a:extLst>
        </p:spPr>
      </p:pic>
      <p:sp>
        <p:nvSpPr>
          <p:cNvPr id="5" name="Title 1"/>
          <p:cNvSpPr txBox="1">
            <a:spLocks/>
          </p:cNvSpPr>
          <p:nvPr/>
        </p:nvSpPr>
        <p:spPr>
          <a:xfrm>
            <a:off x="2399956" y="1104804"/>
            <a:ext cx="3794822" cy="48450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Depends on sample composition</a:t>
            </a:r>
            <a:endParaRPr lang="en-US" sz="2000" dirty="0"/>
          </a:p>
        </p:txBody>
      </p:sp>
      <p:sp>
        <p:nvSpPr>
          <p:cNvPr id="3" name="Slide Number Placeholder 2"/>
          <p:cNvSpPr>
            <a:spLocks noGrp="1"/>
          </p:cNvSpPr>
          <p:nvPr>
            <p:ph type="sldNum" sz="quarter" idx="12"/>
          </p:nvPr>
        </p:nvSpPr>
        <p:spPr/>
        <p:txBody>
          <a:bodyPr/>
          <a:lstStyle/>
          <a:p>
            <a:fld id="{218B6639-C074-8B48-BE1A-E225E0D3ED0C}" type="slidenum">
              <a:rPr lang="en-US" smtClean="0"/>
              <a:t>36</a:t>
            </a:fld>
            <a:endParaRPr lang="en-US"/>
          </a:p>
        </p:txBody>
      </p:sp>
    </p:spTree>
    <p:extLst>
      <p:ext uri="{BB962C8B-B14F-4D97-AF65-F5344CB8AC3E}">
        <p14:creationId xmlns:p14="http://schemas.microsoft.com/office/powerpoint/2010/main" val="15193027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microscop</a:t>
            </a:r>
            <a:r>
              <a:rPr lang="en-US" dirty="0"/>
              <a:t>y</a:t>
            </a:r>
          </a:p>
        </p:txBody>
      </p:sp>
      <p:sp>
        <p:nvSpPr>
          <p:cNvPr id="5" name="Title 1"/>
          <p:cNvSpPr txBox="1">
            <a:spLocks/>
          </p:cNvSpPr>
          <p:nvPr/>
        </p:nvSpPr>
        <p:spPr>
          <a:xfrm>
            <a:off x="239995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Reveals particle morphology</a:t>
            </a:r>
            <a:endParaRPr lang="en-US" sz="2000" dirty="0"/>
          </a:p>
        </p:txBody>
      </p:sp>
      <p:pic>
        <p:nvPicPr>
          <p:cNvPr id="3" name="Picture 2"/>
          <p:cNvPicPr>
            <a:picLocks noChangeAspect="1"/>
          </p:cNvPicPr>
          <p:nvPr/>
        </p:nvPicPr>
        <p:blipFill>
          <a:blip r:embed="rId3"/>
          <a:stretch>
            <a:fillRect/>
          </a:stretch>
        </p:blipFill>
        <p:spPr>
          <a:xfrm>
            <a:off x="2080792" y="1715927"/>
            <a:ext cx="4982747" cy="5015571"/>
          </a:xfrm>
          <a:prstGeom prst="rect">
            <a:avLst/>
          </a:prstGeom>
        </p:spPr>
      </p:pic>
      <p:sp>
        <p:nvSpPr>
          <p:cNvPr id="6" name="Slide Number Placeholder 5"/>
          <p:cNvSpPr>
            <a:spLocks noGrp="1"/>
          </p:cNvSpPr>
          <p:nvPr>
            <p:ph type="sldNum" sz="quarter" idx="12"/>
          </p:nvPr>
        </p:nvSpPr>
        <p:spPr/>
        <p:txBody>
          <a:bodyPr/>
          <a:lstStyle/>
          <a:p>
            <a:fld id="{218B6639-C074-8B48-BE1A-E225E0D3ED0C}" type="slidenum">
              <a:rPr lang="en-US" smtClean="0"/>
              <a:t>37</a:t>
            </a:fld>
            <a:endParaRPr lang="en-US"/>
          </a:p>
        </p:txBody>
      </p:sp>
    </p:spTree>
    <p:extLst>
      <p:ext uri="{BB962C8B-B14F-4D97-AF65-F5344CB8AC3E}">
        <p14:creationId xmlns:p14="http://schemas.microsoft.com/office/powerpoint/2010/main" val="225063327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FDTD simulations</a:t>
            </a:r>
            <a:endParaRPr lang="en-US" dirty="0"/>
          </a:p>
        </p:txBody>
      </p:sp>
      <p:sp>
        <p:nvSpPr>
          <p:cNvPr id="4" name="Title 1"/>
          <p:cNvSpPr txBox="1">
            <a:spLocks/>
          </p:cNvSpPr>
          <p:nvPr/>
        </p:nvSpPr>
        <p:spPr>
          <a:xfrm>
            <a:off x="256209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Explain light absorption</a:t>
            </a:r>
            <a:endParaRPr lang="en-US" sz="2000" dirty="0"/>
          </a:p>
        </p:txBody>
      </p:sp>
      <p:pic>
        <p:nvPicPr>
          <p:cNvPr id="5" name="Picture 4"/>
          <p:cNvPicPr/>
          <p:nvPr/>
        </p:nvPicPr>
        <p:blipFill>
          <a:blip r:embed="rId3" cstate="print">
            <a:extLst>
              <a:ext uri="{28A0092B-C50C-407E-A947-70E740481C1C}">
                <a14:useLocalDpi xmlns:a14="http://schemas.microsoft.com/office/drawing/2010/main"/>
              </a:ext>
            </a:extLst>
          </a:blip>
          <a:srcRect/>
          <a:stretch>
            <a:fillRect/>
          </a:stretch>
        </p:blipFill>
        <p:spPr bwMode="auto">
          <a:xfrm>
            <a:off x="1974226" y="1725364"/>
            <a:ext cx="5139118" cy="4709301"/>
          </a:xfrm>
          <a:prstGeom prst="rect">
            <a:avLst/>
          </a:prstGeom>
          <a:noFill/>
          <a:ln>
            <a:noFill/>
          </a:ln>
        </p:spPr>
      </p:pic>
      <p:sp>
        <p:nvSpPr>
          <p:cNvPr id="3" name="Slide Number Placeholder 2"/>
          <p:cNvSpPr>
            <a:spLocks noGrp="1"/>
          </p:cNvSpPr>
          <p:nvPr>
            <p:ph type="sldNum" sz="quarter" idx="12"/>
          </p:nvPr>
        </p:nvSpPr>
        <p:spPr/>
        <p:txBody>
          <a:bodyPr/>
          <a:lstStyle/>
          <a:p>
            <a:fld id="{218B6639-C074-8B48-BE1A-E225E0D3ED0C}" type="slidenum">
              <a:rPr lang="en-US" smtClean="0"/>
              <a:t>38</a:t>
            </a:fld>
            <a:endParaRPr lang="en-US"/>
          </a:p>
        </p:txBody>
      </p:sp>
    </p:spTree>
    <p:extLst>
      <p:ext uri="{BB962C8B-B14F-4D97-AF65-F5344CB8AC3E}">
        <p14:creationId xmlns:p14="http://schemas.microsoft.com/office/powerpoint/2010/main" val="231057779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Picture 3"/>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200" y="2314222"/>
            <a:ext cx="8208998" cy="3646311"/>
          </a:xfrm>
          <a:prstGeom prst="rect">
            <a:avLst/>
          </a:prstGeom>
          <a:noFill/>
          <a:ln>
            <a:noFill/>
          </a:ln>
        </p:spPr>
      </p:pic>
      <p:sp>
        <p:nvSpPr>
          <p:cNvPr id="6" name="Title 1"/>
          <p:cNvSpPr txBox="1">
            <a:spLocks/>
          </p:cNvSpPr>
          <p:nvPr/>
        </p:nvSpPr>
        <p:spPr>
          <a:xfrm>
            <a:off x="1681811" y="1175388"/>
            <a:ext cx="5643377" cy="4845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Ion angular distributions reveal nanoscale optics</a:t>
            </a:r>
            <a:endParaRPr lang="en-US" sz="2000" dirty="0"/>
          </a:p>
        </p:txBody>
      </p:sp>
      <p:sp>
        <p:nvSpPr>
          <p:cNvPr id="3" name="Slide Number Placeholder 2"/>
          <p:cNvSpPr>
            <a:spLocks noGrp="1"/>
          </p:cNvSpPr>
          <p:nvPr>
            <p:ph type="sldNum" sz="quarter" idx="12"/>
          </p:nvPr>
        </p:nvSpPr>
        <p:spPr/>
        <p:txBody>
          <a:bodyPr/>
          <a:lstStyle/>
          <a:p>
            <a:fld id="{218B6639-C074-8B48-BE1A-E225E0D3ED0C}" type="slidenum">
              <a:rPr lang="en-US" smtClean="0"/>
              <a:t>39</a:t>
            </a:fld>
            <a:endParaRPr lang="en-US"/>
          </a:p>
        </p:txBody>
      </p:sp>
    </p:spTree>
    <p:extLst>
      <p:ext uri="{BB962C8B-B14F-4D97-AF65-F5344CB8AC3E}">
        <p14:creationId xmlns:p14="http://schemas.microsoft.com/office/powerpoint/2010/main" val="126773064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femtosecond lasers?</a:t>
            </a:r>
            <a:endParaRPr lang="en-US" dirty="0"/>
          </a:p>
        </p:txBody>
      </p:sp>
      <p:sp>
        <p:nvSpPr>
          <p:cNvPr id="7" name="Slide Number Placeholder 6"/>
          <p:cNvSpPr>
            <a:spLocks noGrp="1"/>
          </p:cNvSpPr>
          <p:nvPr>
            <p:ph type="sldNum" sz="quarter" idx="12"/>
          </p:nvPr>
        </p:nvSpPr>
        <p:spPr/>
        <p:txBody>
          <a:bodyPr/>
          <a:lstStyle/>
          <a:p>
            <a:fld id="{218B6639-C074-8B48-BE1A-E225E0D3ED0C}" type="slidenum">
              <a:rPr lang="en-US" smtClean="0"/>
              <a:t>4</a:t>
            </a:fld>
            <a:endParaRPr lang="en-US"/>
          </a:p>
        </p:txBody>
      </p:sp>
      <p:sp>
        <p:nvSpPr>
          <p:cNvPr id="9" name="Title 1"/>
          <p:cNvSpPr txBox="1">
            <a:spLocks/>
          </p:cNvSpPr>
          <p:nvPr/>
        </p:nvSpPr>
        <p:spPr>
          <a:xfrm>
            <a:off x="457200" y="1417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2800" dirty="0" smtClean="0"/>
              <a:t>What is a femtosecond laser?</a:t>
            </a:r>
            <a:endParaRPr lang="en-US" sz="2800" dirty="0"/>
          </a:p>
        </p:txBody>
      </p:sp>
      <p:sp>
        <p:nvSpPr>
          <p:cNvPr id="10" name="Title 1"/>
          <p:cNvSpPr txBox="1">
            <a:spLocks/>
          </p:cNvSpPr>
          <p:nvPr/>
        </p:nvSpPr>
        <p:spPr>
          <a:xfrm>
            <a:off x="609600" y="372318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2800" dirty="0" smtClean="0"/>
              <a:t>1 fs = 10</a:t>
            </a:r>
            <a:r>
              <a:rPr lang="en-US" sz="2800" baseline="30000" dirty="0" smtClean="0"/>
              <a:t>-15</a:t>
            </a:r>
            <a:r>
              <a:rPr lang="en-US" sz="2800" dirty="0" smtClean="0"/>
              <a:t> s </a:t>
            </a:r>
          </a:p>
        </p:txBody>
      </p:sp>
      <p:sp>
        <p:nvSpPr>
          <p:cNvPr id="11" name="Title 1"/>
          <p:cNvSpPr txBox="1">
            <a:spLocks/>
          </p:cNvSpPr>
          <p:nvPr/>
        </p:nvSpPr>
        <p:spPr>
          <a:xfrm>
            <a:off x="609600" y="459799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2800" dirty="0" smtClean="0"/>
              <a:t>1 fs = 0.000000000000001 seconds</a:t>
            </a:r>
          </a:p>
        </p:txBody>
      </p:sp>
      <p:sp>
        <p:nvSpPr>
          <p:cNvPr id="3" name="Cube 2"/>
          <p:cNvSpPr/>
          <p:nvPr/>
        </p:nvSpPr>
        <p:spPr>
          <a:xfrm>
            <a:off x="457200" y="2777482"/>
            <a:ext cx="1987787" cy="945698"/>
          </a:xfrm>
          <a:prstGeom prst="cube">
            <a:avLst>
              <a:gd name="adj" fmla="val 26429"/>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2336891" y="3080273"/>
            <a:ext cx="45719" cy="3377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336891" y="3107291"/>
            <a:ext cx="6986138" cy="229670"/>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51224" y="3060006"/>
            <a:ext cx="45719" cy="3377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777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2"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heckerboard(across)">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xit" presetSubtype="10" fill="hold" grpId="1" nodeType="clickEffect">
                                  <p:stCondLst>
                                    <p:cond delay="0"/>
                                  </p:stCondLst>
                                  <p:childTnLst>
                                    <p:animEffect transition="out" filter="checkerboard(across)">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0"/>
                            </p:stCondLst>
                            <p:childTnLst>
                              <p:par>
                                <p:cTn id="27" presetID="0" presetClass="path" presetSubtype="0" repeatCount="10000" fill="hold" grpId="1" nodeType="afterEffect">
                                  <p:stCondLst>
                                    <p:cond delay="0"/>
                                  </p:stCondLst>
                                  <p:childTnLst>
                                    <p:animMotion origin="layout" path="M 1.61402E-6 5.78302E-7 L 0.75026 0.00393 " pathEditMode="relative" rAng="0" ptsTypes="AA">
                                      <p:cBhvr>
                                        <p:cTn id="28" dur="2000" fill="hold"/>
                                        <p:tgtEl>
                                          <p:spTgt spid="4"/>
                                        </p:tgtEl>
                                        <p:attrNameLst>
                                          <p:attrName>ppt_x</p:attrName>
                                          <p:attrName>ppt_y</p:attrName>
                                        </p:attrNameLst>
                                      </p:cBhvr>
                                      <p:rCtr x="37504" y="185"/>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 grpId="0" animBg="1"/>
      <p:bldP spid="4" grpId="0" animBg="1"/>
      <p:bldP spid="4" grpId="1" animBg="1"/>
      <p:bldP spid="15" grpId="1" animBg="1"/>
      <p:bldP spid="15" grpId="2"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99" y="524758"/>
            <a:ext cx="8482820" cy="1287604"/>
          </a:xfrm>
        </p:spPr>
        <p:txBody>
          <a:bodyPr>
            <a:normAutofit/>
          </a:bodyPr>
          <a:lstStyle/>
          <a:p>
            <a:r>
              <a:rPr lang="en-US" dirty="0" smtClean="0"/>
              <a:t>Study 3 - </a:t>
            </a:r>
            <a:r>
              <a:rPr lang="en-US" dirty="0" err="1" smtClean="0"/>
              <a:t>Nanoplasma</a:t>
            </a:r>
            <a:r>
              <a:rPr lang="en-US" dirty="0" smtClean="0"/>
              <a:t/>
            </a:r>
            <a:br>
              <a:rPr lang="en-US" dirty="0" smtClean="0"/>
            </a:br>
            <a:r>
              <a:rPr lang="en-US" sz="3100" dirty="0" smtClean="0"/>
              <a:t>Controlling shock waves in </a:t>
            </a:r>
            <a:r>
              <a:rPr lang="en-US" sz="3100" dirty="0" err="1" smtClean="0"/>
              <a:t>nanoplasmas</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385" y="1974522"/>
            <a:ext cx="6509231" cy="3661442"/>
          </a:xfrm>
          <a:prstGeom prst="rect">
            <a:avLst/>
          </a:prstGeom>
        </p:spPr>
      </p:pic>
      <p:sp>
        <p:nvSpPr>
          <p:cNvPr id="5" name="Slide Number Placeholder 4"/>
          <p:cNvSpPr>
            <a:spLocks noGrp="1"/>
          </p:cNvSpPr>
          <p:nvPr>
            <p:ph type="sldNum" sz="quarter" idx="12"/>
          </p:nvPr>
        </p:nvSpPr>
        <p:spPr/>
        <p:txBody>
          <a:bodyPr/>
          <a:lstStyle/>
          <a:p>
            <a:fld id="{218B6639-C074-8B48-BE1A-E225E0D3ED0C}" type="slidenum">
              <a:rPr lang="en-US" smtClean="0"/>
              <a:t>40</a:t>
            </a:fld>
            <a:endParaRPr lang="en-US"/>
          </a:p>
        </p:txBody>
      </p:sp>
      <p:sp>
        <p:nvSpPr>
          <p:cNvPr id="4" name="Rectangle 3"/>
          <p:cNvSpPr/>
          <p:nvPr/>
        </p:nvSpPr>
        <p:spPr>
          <a:xfrm>
            <a:off x="781780" y="5662238"/>
            <a:ext cx="7442119" cy="1107996"/>
          </a:xfrm>
          <a:prstGeom prst="rect">
            <a:avLst/>
          </a:prstGeom>
        </p:spPr>
        <p:txBody>
          <a:bodyPr wrap="square">
            <a:spAutoFit/>
          </a:bodyPr>
          <a:lstStyle/>
          <a:p>
            <a:r>
              <a:rPr lang="en-US" sz="1600" dirty="0" smtClean="0"/>
              <a:t>D</a:t>
            </a:r>
            <a:r>
              <a:rPr lang="en-US" sz="1600" dirty="0"/>
              <a:t>. D. Hickstein, F. Dollar, J. A. Gaffney, M. E. </a:t>
            </a:r>
            <a:r>
              <a:rPr lang="en-US" sz="1600" dirty="0" err="1"/>
              <a:t>Foord</a:t>
            </a:r>
            <a:r>
              <a:rPr lang="en-US" sz="1600" dirty="0"/>
              <a:t>, G. M. </a:t>
            </a:r>
            <a:r>
              <a:rPr lang="en-US" sz="1600" dirty="0" err="1"/>
              <a:t>Petrov</a:t>
            </a:r>
            <a:r>
              <a:rPr lang="en-US" sz="1600" dirty="0"/>
              <a:t>, B. B. Palm, K. E. </a:t>
            </a:r>
            <a:r>
              <a:rPr lang="en-US" sz="1600" dirty="0" err="1"/>
              <a:t>Keister</a:t>
            </a:r>
            <a:r>
              <a:rPr lang="en-US" sz="1600" dirty="0"/>
              <a:t>, J. L. Ellis, C. Ding, S. B. Libby, J. L. Jimenez, H. C. </a:t>
            </a:r>
            <a:r>
              <a:rPr lang="en-US" sz="1600" dirty="0" err="1"/>
              <a:t>Kapteyn</a:t>
            </a:r>
            <a:r>
              <a:rPr lang="en-US" sz="1600" dirty="0"/>
              <a:t>, M. M. </a:t>
            </a:r>
            <a:r>
              <a:rPr lang="en-US" sz="1600" dirty="0" err="1"/>
              <a:t>Murnane</a:t>
            </a:r>
            <a:r>
              <a:rPr lang="en-US" sz="1600" dirty="0"/>
              <a:t>, and W. </a:t>
            </a:r>
            <a:r>
              <a:rPr lang="en-US" sz="1600" dirty="0" err="1"/>
              <a:t>Xiong</a:t>
            </a:r>
            <a:r>
              <a:rPr lang="en-US" sz="1600" dirty="0" smtClean="0"/>
              <a:t>, “Observation </a:t>
            </a:r>
            <a:r>
              <a:rPr lang="en-US" sz="1600" dirty="0"/>
              <a:t>and Control of Shock Waves in Individual </a:t>
            </a:r>
            <a:r>
              <a:rPr lang="en-US" sz="1600" dirty="0" err="1" smtClean="0"/>
              <a:t>Nanoplasmas</a:t>
            </a:r>
            <a:r>
              <a:rPr lang="en-US" sz="1600" dirty="0" smtClean="0"/>
              <a:t>”</a:t>
            </a:r>
          </a:p>
          <a:p>
            <a:r>
              <a:rPr lang="en-US" sz="1600" i="1" dirty="0" smtClean="0"/>
              <a:t>Phys</a:t>
            </a:r>
            <a:r>
              <a:rPr lang="en-US" sz="1600" i="1" dirty="0"/>
              <a:t>. Rev. </a:t>
            </a:r>
            <a:r>
              <a:rPr lang="en-US" sz="1600" i="1" dirty="0" err="1"/>
              <a:t>Lett</a:t>
            </a:r>
            <a:r>
              <a:rPr lang="en-US" sz="1600" i="1" dirty="0"/>
              <a:t>.</a:t>
            </a:r>
            <a:r>
              <a:rPr lang="en-US" sz="1600" dirty="0"/>
              <a:t> 112, 115004 (</a:t>
            </a:r>
            <a:r>
              <a:rPr lang="en-US" sz="1600" b="1" dirty="0"/>
              <a:t>2014</a:t>
            </a:r>
            <a:r>
              <a:rPr lang="en-US" sz="1600" dirty="0"/>
              <a:t>).</a:t>
            </a:r>
          </a:p>
        </p:txBody>
      </p:sp>
    </p:spTree>
    <p:extLst>
      <p:ext uri="{BB962C8B-B14F-4D97-AF65-F5344CB8AC3E}">
        <p14:creationId xmlns:p14="http://schemas.microsoft.com/office/powerpoint/2010/main" val="14346436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nanoplasmas</a:t>
            </a:r>
            <a:endParaRPr lang="en-US" dirty="0"/>
          </a:p>
        </p:txBody>
      </p:sp>
      <p:grpSp>
        <p:nvGrpSpPr>
          <p:cNvPr id="9" name="Group 8"/>
          <p:cNvGrpSpPr/>
          <p:nvPr/>
        </p:nvGrpSpPr>
        <p:grpSpPr>
          <a:xfrm>
            <a:off x="4938886" y="1881370"/>
            <a:ext cx="3841981" cy="2017591"/>
            <a:chOff x="4963414" y="1716285"/>
            <a:chExt cx="3594039" cy="1809504"/>
          </a:xfrm>
        </p:grpSpPr>
        <p:pic>
          <p:nvPicPr>
            <p:cNvPr id="6" name="Picture 5" descr="Screen Shot 2014-03-03 at 12.53.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63414" y="1891278"/>
              <a:ext cx="3594039" cy="1634511"/>
            </a:xfrm>
            <a:prstGeom prst="rect">
              <a:avLst/>
            </a:prstGeom>
          </p:spPr>
        </p:pic>
        <p:pic>
          <p:nvPicPr>
            <p:cNvPr id="11" name="Picture 10"/>
            <p:cNvPicPr>
              <a:picLocks noChangeAspect="1"/>
            </p:cNvPicPr>
            <p:nvPr/>
          </p:nvPicPr>
          <p:blipFill>
            <a:blip r:embed="rId4"/>
            <a:stretch>
              <a:fillRect/>
            </a:stretch>
          </p:blipFill>
          <p:spPr>
            <a:xfrm>
              <a:off x="4963414" y="1716285"/>
              <a:ext cx="2530297" cy="174993"/>
            </a:xfrm>
            <a:prstGeom prst="rect">
              <a:avLst/>
            </a:prstGeom>
          </p:spPr>
        </p:pic>
      </p:grpSp>
      <p:grpSp>
        <p:nvGrpSpPr>
          <p:cNvPr id="13" name="Group 12"/>
          <p:cNvGrpSpPr/>
          <p:nvPr/>
        </p:nvGrpSpPr>
        <p:grpSpPr>
          <a:xfrm>
            <a:off x="457200" y="2049768"/>
            <a:ext cx="3723414" cy="1977714"/>
            <a:chOff x="457200" y="1202379"/>
            <a:chExt cx="3493350" cy="1776231"/>
          </a:xfrm>
        </p:grpSpPr>
        <p:pic>
          <p:nvPicPr>
            <p:cNvPr id="8" name="Picture 7" descr="Screen Shot 2014-03-03 at 12.56.19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200" y="1417637"/>
              <a:ext cx="3493350" cy="1560973"/>
            </a:xfrm>
            <a:prstGeom prst="rect">
              <a:avLst/>
            </a:prstGeom>
          </p:spPr>
        </p:pic>
        <p:pic>
          <p:nvPicPr>
            <p:cNvPr id="12" name="Picture 11"/>
            <p:cNvPicPr>
              <a:picLocks noChangeAspect="1"/>
            </p:cNvPicPr>
            <p:nvPr/>
          </p:nvPicPr>
          <p:blipFill>
            <a:blip r:embed="rId6"/>
            <a:stretch>
              <a:fillRect/>
            </a:stretch>
          </p:blipFill>
          <p:spPr>
            <a:xfrm>
              <a:off x="457200" y="1202379"/>
              <a:ext cx="2085953" cy="215258"/>
            </a:xfrm>
            <a:prstGeom prst="rect">
              <a:avLst/>
            </a:prstGeom>
          </p:spPr>
        </p:pic>
      </p:grpSp>
      <p:grpSp>
        <p:nvGrpSpPr>
          <p:cNvPr id="16" name="Group 15"/>
          <p:cNvGrpSpPr/>
          <p:nvPr/>
        </p:nvGrpSpPr>
        <p:grpSpPr>
          <a:xfrm>
            <a:off x="457200" y="4027482"/>
            <a:ext cx="2965546" cy="2277883"/>
            <a:chOff x="457200" y="3093230"/>
            <a:chExt cx="2965546" cy="2277883"/>
          </a:xfrm>
        </p:grpSpPr>
        <p:pic>
          <p:nvPicPr>
            <p:cNvPr id="7" name="Picture 6" descr="Screen Shot 2014-03-03 at 12.56.40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7200" y="3093230"/>
              <a:ext cx="2965546" cy="2277883"/>
            </a:xfrm>
            <a:prstGeom prst="rect">
              <a:avLst/>
            </a:prstGeom>
          </p:spPr>
        </p:pic>
        <p:sp>
          <p:nvSpPr>
            <p:cNvPr id="14" name="TextBox 13"/>
            <p:cNvSpPr txBox="1"/>
            <p:nvPr/>
          </p:nvSpPr>
          <p:spPr>
            <a:xfrm>
              <a:off x="2129969" y="3478078"/>
              <a:ext cx="1048835" cy="276999"/>
            </a:xfrm>
            <a:prstGeom prst="rect">
              <a:avLst/>
            </a:prstGeom>
            <a:noFill/>
          </p:spPr>
          <p:txBody>
            <a:bodyPr wrap="none" rtlCol="0">
              <a:spAutoFit/>
            </a:bodyPr>
            <a:lstStyle/>
            <a:p>
              <a:r>
                <a:rPr lang="en-US" sz="1200" dirty="0" smtClean="0"/>
                <a:t>2x10</a:t>
              </a:r>
              <a:r>
                <a:rPr lang="en-US" sz="1200" baseline="30000" dirty="0" smtClean="0"/>
                <a:t>16 </a:t>
              </a:r>
              <a:r>
                <a:rPr lang="en-US" sz="1200" dirty="0" smtClean="0"/>
                <a:t>W/cm</a:t>
              </a:r>
              <a:r>
                <a:rPr lang="en-US" sz="1200" baseline="30000" dirty="0" smtClean="0"/>
                <a:t>2</a:t>
              </a:r>
              <a:endParaRPr lang="en-US" sz="1200" dirty="0"/>
            </a:p>
          </p:txBody>
        </p:sp>
      </p:grpSp>
      <p:grpSp>
        <p:nvGrpSpPr>
          <p:cNvPr id="17" name="Group 16"/>
          <p:cNvGrpSpPr/>
          <p:nvPr/>
        </p:nvGrpSpPr>
        <p:grpSpPr>
          <a:xfrm>
            <a:off x="4810778" y="3755077"/>
            <a:ext cx="4040646" cy="2550288"/>
            <a:chOff x="4810778" y="3755077"/>
            <a:chExt cx="4040646" cy="2550288"/>
          </a:xfrm>
        </p:grpSpPr>
        <p:pic>
          <p:nvPicPr>
            <p:cNvPr id="5" name="Picture 4" descr="Screen Shot 2014-03-03 at 12.53.32 PM.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10778" y="3755077"/>
              <a:ext cx="4040646" cy="2550288"/>
            </a:xfrm>
            <a:prstGeom prst="rect">
              <a:avLst/>
            </a:prstGeom>
          </p:spPr>
        </p:pic>
        <p:sp>
          <p:nvSpPr>
            <p:cNvPr id="15" name="TextBox 14"/>
            <p:cNvSpPr txBox="1"/>
            <p:nvPr/>
          </p:nvSpPr>
          <p:spPr>
            <a:xfrm>
              <a:off x="7637965" y="5629838"/>
              <a:ext cx="1048835" cy="276999"/>
            </a:xfrm>
            <a:prstGeom prst="rect">
              <a:avLst/>
            </a:prstGeom>
            <a:noFill/>
          </p:spPr>
          <p:txBody>
            <a:bodyPr wrap="none" rtlCol="0">
              <a:spAutoFit/>
            </a:bodyPr>
            <a:lstStyle/>
            <a:p>
              <a:r>
                <a:rPr lang="en-US" sz="1200" dirty="0" smtClean="0"/>
                <a:t>2x10</a:t>
              </a:r>
              <a:r>
                <a:rPr lang="en-US" sz="1200" baseline="30000" dirty="0" smtClean="0"/>
                <a:t>16 </a:t>
              </a:r>
              <a:r>
                <a:rPr lang="en-US" sz="1200" dirty="0" smtClean="0"/>
                <a:t>W/cm</a:t>
              </a:r>
              <a:r>
                <a:rPr lang="en-US" sz="1200" baseline="30000" dirty="0" smtClean="0"/>
                <a:t>2</a:t>
              </a:r>
              <a:endParaRPr lang="en-US" sz="1200" dirty="0"/>
            </a:p>
          </p:txBody>
        </p:sp>
      </p:grpSp>
      <p:sp>
        <p:nvSpPr>
          <p:cNvPr id="18" name="Title 1"/>
          <p:cNvSpPr txBox="1">
            <a:spLocks/>
          </p:cNvSpPr>
          <p:nvPr/>
        </p:nvSpPr>
        <p:spPr>
          <a:xfrm>
            <a:off x="239995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Great light absorbers</a:t>
            </a:r>
            <a:endParaRPr lang="en-US" sz="2000" dirty="0"/>
          </a:p>
        </p:txBody>
      </p:sp>
      <p:sp>
        <p:nvSpPr>
          <p:cNvPr id="4" name="Rounded Rectangle 3"/>
          <p:cNvSpPr/>
          <p:nvPr/>
        </p:nvSpPr>
        <p:spPr>
          <a:xfrm>
            <a:off x="183445" y="1777042"/>
            <a:ext cx="4097900" cy="4982180"/>
          </a:xfrm>
          <a:prstGeom prst="roundRect">
            <a:avLst/>
          </a:prstGeom>
          <a:noFill/>
          <a:ln w="1905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572000" y="1777042"/>
            <a:ext cx="4430889" cy="4982180"/>
          </a:xfrm>
          <a:prstGeom prst="roundRect">
            <a:avLst/>
          </a:prstGeom>
          <a:noFill/>
          <a:ln w="1905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18B6639-C074-8B48-BE1A-E225E0D3ED0C}" type="slidenum">
              <a:rPr lang="en-US" smtClean="0"/>
              <a:t>41</a:t>
            </a:fld>
            <a:endParaRPr lang="en-US"/>
          </a:p>
        </p:txBody>
      </p:sp>
    </p:spTree>
    <p:extLst>
      <p:ext uri="{BB962C8B-B14F-4D97-AF65-F5344CB8AC3E}">
        <p14:creationId xmlns:p14="http://schemas.microsoft.com/office/powerpoint/2010/main" val="427739046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04641" y="4311516"/>
            <a:ext cx="4107383" cy="2309548"/>
          </a:xfrm>
          <a:prstGeom prst="rect">
            <a:avLst/>
          </a:prstGeom>
        </p:spPr>
      </p:pic>
      <p:pic>
        <p:nvPicPr>
          <p:cNvPr id="5" name="Picture 4"/>
          <p:cNvPicPr>
            <a:picLocks noChangeAspect="1"/>
          </p:cNvPicPr>
          <p:nvPr/>
        </p:nvPicPr>
        <p:blipFill>
          <a:blip r:embed="rId4"/>
          <a:stretch>
            <a:fillRect/>
          </a:stretch>
        </p:blipFill>
        <p:spPr>
          <a:xfrm>
            <a:off x="1045145" y="1466727"/>
            <a:ext cx="7009688" cy="3058491"/>
          </a:xfrm>
          <a:prstGeom prst="rect">
            <a:avLst/>
          </a:prstGeom>
        </p:spPr>
      </p:pic>
      <p:sp>
        <p:nvSpPr>
          <p:cNvPr id="2" name="Title 1"/>
          <p:cNvSpPr>
            <a:spLocks noGrp="1"/>
          </p:cNvSpPr>
          <p:nvPr>
            <p:ph type="title"/>
          </p:nvPr>
        </p:nvSpPr>
        <p:spPr/>
        <p:txBody>
          <a:bodyPr>
            <a:normAutofit fontScale="90000"/>
          </a:bodyPr>
          <a:lstStyle/>
          <a:p>
            <a:r>
              <a:rPr lang="en-US" dirty="0" smtClean="0"/>
              <a:t>Prediction of </a:t>
            </a:r>
            <a:r>
              <a:rPr lang="en-US" dirty="0" err="1" smtClean="0"/>
              <a:t>nanoplasma</a:t>
            </a:r>
            <a:r>
              <a:rPr lang="en-US" dirty="0" smtClean="0"/>
              <a:t/>
            </a:r>
            <a:br>
              <a:rPr lang="en-US" dirty="0" smtClean="0"/>
            </a:br>
            <a:r>
              <a:rPr lang="en-US" dirty="0" smtClean="0"/>
              <a:t>shock waves</a:t>
            </a:r>
            <a:endParaRPr lang="en-US" dirty="0"/>
          </a:p>
        </p:txBody>
      </p:sp>
      <p:pic>
        <p:nvPicPr>
          <p:cNvPr id="9" name="Picture 8" descr="Screen Shot 2014-03-04 at 5.18.07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1653" y="1615422"/>
            <a:ext cx="8015147" cy="4286753"/>
          </a:xfrm>
          <a:prstGeom prst="rect">
            <a:avLst/>
          </a:prstGeom>
        </p:spPr>
      </p:pic>
      <p:pic>
        <p:nvPicPr>
          <p:cNvPr id="11" name="Picture 10" descr="Screen Shot 2014-03-04 at 5.19.15 PM.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1828661"/>
            <a:ext cx="9144000" cy="3750377"/>
          </a:xfrm>
          <a:prstGeom prst="rect">
            <a:avLst/>
          </a:prstGeom>
        </p:spPr>
      </p:pic>
      <p:pic>
        <p:nvPicPr>
          <p:cNvPr id="12" name="Picture 11" descr="Screen Shot 2014-03-04 at 5.20.55 P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63930" y="1828661"/>
            <a:ext cx="6380663" cy="4283862"/>
          </a:xfrm>
          <a:prstGeom prst="rect">
            <a:avLst/>
          </a:prstGeom>
        </p:spPr>
      </p:pic>
      <p:pic>
        <p:nvPicPr>
          <p:cNvPr id="13" name="Picture 12" descr="Screen Shot 2014-03-04 at 5.22.49 PM.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87647" y="2662019"/>
            <a:ext cx="6549697" cy="3376192"/>
          </a:xfrm>
          <a:prstGeom prst="rect">
            <a:avLst/>
          </a:prstGeom>
        </p:spPr>
      </p:pic>
      <p:pic>
        <p:nvPicPr>
          <p:cNvPr id="14" name="Picture 13" descr="Screen Shot 2014-03-04 at 5.25.31 P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563930" y="2843099"/>
            <a:ext cx="6074932" cy="2654634"/>
          </a:xfrm>
          <a:prstGeom prst="rect">
            <a:avLst/>
          </a:prstGeom>
        </p:spPr>
      </p:pic>
      <p:sp>
        <p:nvSpPr>
          <p:cNvPr id="3" name="Slide Number Placeholder 2"/>
          <p:cNvSpPr>
            <a:spLocks noGrp="1"/>
          </p:cNvSpPr>
          <p:nvPr>
            <p:ph type="sldNum" sz="quarter" idx="12"/>
          </p:nvPr>
        </p:nvSpPr>
        <p:spPr/>
        <p:txBody>
          <a:bodyPr/>
          <a:lstStyle/>
          <a:p>
            <a:fld id="{218B6639-C074-8B48-BE1A-E225E0D3ED0C}" type="slidenum">
              <a:rPr lang="en-US" smtClean="0"/>
              <a:t>42</a:t>
            </a:fld>
            <a:endParaRPr lang="en-US"/>
          </a:p>
        </p:txBody>
      </p:sp>
    </p:spTree>
    <p:extLst>
      <p:ext uri="{BB962C8B-B14F-4D97-AF65-F5344CB8AC3E}">
        <p14:creationId xmlns:p14="http://schemas.microsoft.com/office/powerpoint/2010/main" val="737145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49" presetClass="entr" presetSubtype="0" decel="100000" fill="hold" nodeType="afterEffect">
                                  <p:stCondLst>
                                    <p:cond delay="100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 calcmode="lin" valueType="num">
                                      <p:cBhvr>
                                        <p:cTn id="16" dur="500" fill="hold"/>
                                        <p:tgtEl>
                                          <p:spTgt spid="11"/>
                                        </p:tgtEl>
                                        <p:attrNameLst>
                                          <p:attrName>style.rotation</p:attrName>
                                        </p:attrNameLst>
                                      </p:cBhvr>
                                      <p:tavLst>
                                        <p:tav tm="0">
                                          <p:val>
                                            <p:fltVal val="360"/>
                                          </p:val>
                                        </p:tav>
                                        <p:tav tm="100000">
                                          <p:val>
                                            <p:fltVal val="0"/>
                                          </p:val>
                                        </p:tav>
                                      </p:tavLst>
                                    </p:anim>
                                    <p:animEffect transition="in" filter="fade">
                                      <p:cBhvr>
                                        <p:cTn id="17" dur="500"/>
                                        <p:tgtEl>
                                          <p:spTgt spid="11"/>
                                        </p:tgtEl>
                                      </p:cBhvr>
                                    </p:animEffect>
                                  </p:childTnLst>
                                </p:cTn>
                              </p:par>
                            </p:childTnLst>
                          </p:cTn>
                        </p:par>
                        <p:par>
                          <p:cTn id="18" fill="hold">
                            <p:stCondLst>
                              <p:cond delay="2000"/>
                            </p:stCondLst>
                            <p:childTnLst>
                              <p:par>
                                <p:cTn id="19" presetID="49" presetClass="entr" presetSubtype="0" decel="100000" fill="hold" nodeType="after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 calcmode="lin" valueType="num">
                                      <p:cBhvr>
                                        <p:cTn id="23" dur="500" fill="hold"/>
                                        <p:tgtEl>
                                          <p:spTgt spid="12"/>
                                        </p:tgtEl>
                                        <p:attrNameLst>
                                          <p:attrName>style.rotation</p:attrName>
                                        </p:attrNameLst>
                                      </p:cBhvr>
                                      <p:tavLst>
                                        <p:tav tm="0">
                                          <p:val>
                                            <p:fltVal val="360"/>
                                          </p:val>
                                        </p:tav>
                                        <p:tav tm="100000">
                                          <p:val>
                                            <p:fltVal val="0"/>
                                          </p:val>
                                        </p:tav>
                                      </p:tavLst>
                                    </p:anim>
                                    <p:animEffect transition="in" filter="fade">
                                      <p:cBhvr>
                                        <p:cTn id="24" dur="500"/>
                                        <p:tgtEl>
                                          <p:spTgt spid="12"/>
                                        </p:tgtEl>
                                      </p:cBhvr>
                                    </p:animEffect>
                                  </p:childTnLst>
                                </p:cTn>
                              </p:par>
                            </p:childTnLst>
                          </p:cTn>
                        </p:par>
                        <p:par>
                          <p:cTn id="25" fill="hold">
                            <p:stCondLst>
                              <p:cond delay="3000"/>
                            </p:stCondLst>
                            <p:childTnLst>
                              <p:par>
                                <p:cTn id="26" presetID="49" presetClass="entr" presetSubtype="0" decel="10000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 calcmode="lin" valueType="num">
                                      <p:cBhvr>
                                        <p:cTn id="30" dur="500" fill="hold"/>
                                        <p:tgtEl>
                                          <p:spTgt spid="13"/>
                                        </p:tgtEl>
                                        <p:attrNameLst>
                                          <p:attrName>style.rotation</p:attrName>
                                        </p:attrNameLst>
                                      </p:cBhvr>
                                      <p:tavLst>
                                        <p:tav tm="0">
                                          <p:val>
                                            <p:fltVal val="360"/>
                                          </p:val>
                                        </p:tav>
                                        <p:tav tm="100000">
                                          <p:val>
                                            <p:fltVal val="0"/>
                                          </p:val>
                                        </p:tav>
                                      </p:tavLst>
                                    </p:anim>
                                    <p:animEffect transition="in" filter="fade">
                                      <p:cBhvr>
                                        <p:cTn id="31" dur="500"/>
                                        <p:tgtEl>
                                          <p:spTgt spid="13"/>
                                        </p:tgtEl>
                                      </p:cBhvr>
                                    </p:animEffect>
                                  </p:childTnLst>
                                </p:cTn>
                              </p:par>
                            </p:childTnLst>
                          </p:cTn>
                        </p:par>
                        <p:par>
                          <p:cTn id="32" fill="hold">
                            <p:stCondLst>
                              <p:cond delay="4000"/>
                            </p:stCondLst>
                            <p:childTnLst>
                              <p:par>
                                <p:cTn id="33" presetID="49" presetClass="entr" presetSubtype="0" decel="100000" fill="hold" nodeType="afterEffect">
                                  <p:stCondLst>
                                    <p:cond delay="5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 calcmode="lin" valueType="num">
                                      <p:cBhvr>
                                        <p:cTn id="37" dur="500" fill="hold"/>
                                        <p:tgtEl>
                                          <p:spTgt spid="14"/>
                                        </p:tgtEl>
                                        <p:attrNameLst>
                                          <p:attrName>style.rotation</p:attrName>
                                        </p:attrNameLst>
                                      </p:cBhvr>
                                      <p:tavLst>
                                        <p:tav tm="0">
                                          <p:val>
                                            <p:fltVal val="360"/>
                                          </p:val>
                                        </p:tav>
                                        <p:tav tm="100000">
                                          <p:val>
                                            <p:fltVal val="0"/>
                                          </p:val>
                                        </p:tav>
                                      </p:tavLst>
                                    </p:anim>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laser pulse</a:t>
            </a:r>
            <a:endParaRPr lang="en-US" dirty="0"/>
          </a:p>
        </p:txBody>
      </p:sp>
      <p:pic>
        <p:nvPicPr>
          <p:cNvPr id="4" name="Picture 3" descr="Selected frames from 140 nm thing.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00200" y="1725613"/>
            <a:ext cx="5867400" cy="4400550"/>
          </a:xfrm>
          <a:prstGeom prst="rect">
            <a:avLst/>
          </a:prstGeom>
        </p:spPr>
      </p:pic>
      <p:cxnSp>
        <p:nvCxnSpPr>
          <p:cNvPr id="5" name="Straight Arrow Connector 4"/>
          <p:cNvCxnSpPr/>
          <p:nvPr/>
        </p:nvCxnSpPr>
        <p:spPr>
          <a:xfrm flipV="1">
            <a:off x="4614333" y="1919111"/>
            <a:ext cx="0" cy="2243667"/>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4614333" y="4162778"/>
            <a:ext cx="2700867" cy="1"/>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3984978" y="420881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propagation</a:t>
            </a:r>
            <a:endParaRPr lang="en-US" sz="1600" dirty="0">
              <a:solidFill>
                <a:srgbClr val="FFFFFF"/>
              </a:solidFill>
            </a:endParaRPr>
          </a:p>
        </p:txBody>
      </p:sp>
      <p:sp>
        <p:nvSpPr>
          <p:cNvPr id="10" name="Title 1"/>
          <p:cNvSpPr txBox="1">
            <a:spLocks/>
          </p:cNvSpPr>
          <p:nvPr/>
        </p:nvSpPr>
        <p:spPr>
          <a:xfrm rot="16200000">
            <a:off x="2282208" y="283721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polarization</a:t>
            </a:r>
            <a:endParaRPr lang="en-US" sz="1600" dirty="0">
              <a:solidFill>
                <a:srgbClr val="FFFFFF"/>
              </a:solidFill>
            </a:endParaRPr>
          </a:p>
        </p:txBody>
      </p:sp>
      <p:sp>
        <p:nvSpPr>
          <p:cNvPr id="3" name="Slide Number Placeholder 2"/>
          <p:cNvSpPr>
            <a:spLocks noGrp="1"/>
          </p:cNvSpPr>
          <p:nvPr>
            <p:ph type="sldNum" sz="quarter" idx="12"/>
          </p:nvPr>
        </p:nvSpPr>
        <p:spPr/>
        <p:txBody>
          <a:bodyPr/>
          <a:lstStyle/>
          <a:p>
            <a:fld id="{218B6639-C074-8B48-BE1A-E225E0D3ED0C}" type="slidenum">
              <a:rPr lang="en-US" smtClean="0"/>
              <a:t>43</a:t>
            </a:fld>
            <a:endParaRPr lang="en-US"/>
          </a:p>
        </p:txBody>
      </p:sp>
    </p:spTree>
    <p:extLst>
      <p:ext uri="{BB962C8B-B14F-4D97-AF65-F5344CB8AC3E}">
        <p14:creationId xmlns:p14="http://schemas.microsoft.com/office/powerpoint/2010/main" val="106940769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pulses</a:t>
            </a:r>
            <a:endParaRPr lang="en-US" dirty="0"/>
          </a:p>
        </p:txBody>
      </p:sp>
      <p:pic>
        <p:nvPicPr>
          <p:cNvPr id="6" name="Picture 5" descr="Selected frames for animated gif.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1942" y="1757402"/>
            <a:ext cx="5344781" cy="4614950"/>
          </a:xfrm>
          <a:prstGeom prst="rect">
            <a:avLst/>
          </a:prstGeom>
        </p:spPr>
      </p:pic>
      <p:cxnSp>
        <p:nvCxnSpPr>
          <p:cNvPr id="7" name="Straight Arrow Connector 6"/>
          <p:cNvCxnSpPr/>
          <p:nvPr/>
        </p:nvCxnSpPr>
        <p:spPr>
          <a:xfrm flipV="1">
            <a:off x="4614333" y="1919111"/>
            <a:ext cx="0" cy="2243667"/>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614333" y="4162778"/>
            <a:ext cx="2700867" cy="1"/>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3984978" y="420881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propagation</a:t>
            </a:r>
            <a:endParaRPr lang="en-US" sz="1600" dirty="0">
              <a:solidFill>
                <a:srgbClr val="FFFFFF"/>
              </a:solidFill>
            </a:endParaRPr>
          </a:p>
        </p:txBody>
      </p:sp>
      <p:sp>
        <p:nvSpPr>
          <p:cNvPr id="10" name="Title 1"/>
          <p:cNvSpPr txBox="1">
            <a:spLocks/>
          </p:cNvSpPr>
          <p:nvPr/>
        </p:nvSpPr>
        <p:spPr>
          <a:xfrm rot="16200000">
            <a:off x="2282208" y="283721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polarization</a:t>
            </a:r>
            <a:endParaRPr lang="en-US" sz="1600" dirty="0">
              <a:solidFill>
                <a:srgbClr val="FFFFFF"/>
              </a:solidFill>
            </a:endParaRPr>
          </a:p>
        </p:txBody>
      </p:sp>
      <p:sp>
        <p:nvSpPr>
          <p:cNvPr id="11" name="Slide Number Placeholder 10"/>
          <p:cNvSpPr>
            <a:spLocks noGrp="1"/>
          </p:cNvSpPr>
          <p:nvPr>
            <p:ph type="sldNum" sz="quarter" idx="12"/>
          </p:nvPr>
        </p:nvSpPr>
        <p:spPr/>
        <p:txBody>
          <a:bodyPr/>
          <a:lstStyle/>
          <a:p>
            <a:fld id="{218B6639-C074-8B48-BE1A-E225E0D3ED0C}" type="slidenum">
              <a:rPr lang="en-US" smtClean="0"/>
              <a:t>44</a:t>
            </a:fld>
            <a:endParaRPr lang="en-US"/>
          </a:p>
        </p:txBody>
      </p:sp>
    </p:spTree>
    <p:extLst>
      <p:ext uri="{BB962C8B-B14F-4D97-AF65-F5344CB8AC3E}">
        <p14:creationId xmlns:p14="http://schemas.microsoft.com/office/powerpoint/2010/main" val="340321467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Time dependence</a:t>
            </a:r>
            <a:endParaRPr lang="en-US" dirty="0"/>
          </a:p>
        </p:txBody>
      </p:sp>
      <p:pic>
        <p:nvPicPr>
          <p:cNvPr id="3" name="Picture 2" descr="Screen Shot 2014-03-05 at 9.54.2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3532" y="3141450"/>
            <a:ext cx="3810468" cy="2649029"/>
          </a:xfrm>
          <a:prstGeom prst="rect">
            <a:avLst/>
          </a:prstGeom>
        </p:spPr>
      </p:pic>
      <p:grpSp>
        <p:nvGrpSpPr>
          <p:cNvPr id="8" name="Group 7"/>
          <p:cNvGrpSpPr/>
          <p:nvPr/>
        </p:nvGrpSpPr>
        <p:grpSpPr>
          <a:xfrm>
            <a:off x="5343233" y="1871501"/>
            <a:ext cx="3779830" cy="1102851"/>
            <a:chOff x="5400378" y="1871502"/>
            <a:chExt cx="3582313" cy="935896"/>
          </a:xfrm>
        </p:grpSpPr>
        <p:pic>
          <p:nvPicPr>
            <p:cNvPr id="6" name="Picture 5" descr="Screen Shot 2014-03-05 at 9.55.15 A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47963" y="2161139"/>
              <a:ext cx="3534728" cy="646259"/>
            </a:xfrm>
            <a:prstGeom prst="rect">
              <a:avLst/>
            </a:prstGeom>
          </p:spPr>
        </p:pic>
        <p:pic>
          <p:nvPicPr>
            <p:cNvPr id="7" name="Picture 6" descr="Screen Shot 2014-03-05 at 9.55.15 A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00378" y="1871502"/>
              <a:ext cx="2866819" cy="289637"/>
            </a:xfrm>
            <a:prstGeom prst="rect">
              <a:avLst/>
            </a:prstGeom>
          </p:spPr>
        </p:pic>
      </p:grpSp>
      <p:grpSp>
        <p:nvGrpSpPr>
          <p:cNvPr id="11" name="Group 10"/>
          <p:cNvGrpSpPr/>
          <p:nvPr/>
        </p:nvGrpSpPr>
        <p:grpSpPr>
          <a:xfrm>
            <a:off x="0" y="1609101"/>
            <a:ext cx="5447963" cy="4437945"/>
            <a:chOff x="0" y="1609101"/>
            <a:chExt cx="5447963" cy="4437945"/>
          </a:xfrm>
        </p:grpSpPr>
        <p:grpSp>
          <p:nvGrpSpPr>
            <p:cNvPr id="9" name="Group 8"/>
            <p:cNvGrpSpPr/>
            <p:nvPr/>
          </p:nvGrpSpPr>
          <p:grpSpPr>
            <a:xfrm>
              <a:off x="0" y="1983046"/>
              <a:ext cx="5447963" cy="4064000"/>
              <a:chOff x="0" y="1983046"/>
              <a:chExt cx="5447963" cy="4064000"/>
            </a:xfrm>
          </p:grpSpPr>
          <p:pic>
            <p:nvPicPr>
              <p:cNvPr id="4" name="Picture 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0" y="1983046"/>
                <a:ext cx="5447963" cy="4064000"/>
              </a:xfrm>
              <a:prstGeom prst="rect">
                <a:avLst/>
              </a:prstGeom>
            </p:spPr>
          </p:pic>
          <p:sp>
            <p:nvSpPr>
              <p:cNvPr id="5" name="Rectangle 4"/>
              <p:cNvSpPr/>
              <p:nvPr/>
            </p:nvSpPr>
            <p:spPr>
              <a:xfrm>
                <a:off x="931333" y="2695222"/>
                <a:ext cx="1947333" cy="747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p:nvPr/>
          </p:nvSpPr>
          <p:spPr>
            <a:xfrm>
              <a:off x="646288" y="1609101"/>
              <a:ext cx="4662487" cy="747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Oval 11"/>
          <p:cNvSpPr/>
          <p:nvPr/>
        </p:nvSpPr>
        <p:spPr>
          <a:xfrm>
            <a:off x="2878666" y="2819129"/>
            <a:ext cx="141112" cy="141112"/>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442399" y="2695222"/>
            <a:ext cx="404994" cy="3681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3672" y="2470410"/>
            <a:ext cx="869952" cy="790867"/>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218B6639-C074-8B48-BE1A-E225E0D3ED0C}" type="slidenum">
              <a:rPr lang="en-US" smtClean="0"/>
              <a:t>45</a:t>
            </a:fld>
            <a:endParaRPr lang="en-US"/>
          </a:p>
        </p:txBody>
      </p:sp>
    </p:spTree>
    <p:extLst>
      <p:ext uri="{BB962C8B-B14F-4D97-AF65-F5344CB8AC3E}">
        <p14:creationId xmlns:p14="http://schemas.microsoft.com/office/powerpoint/2010/main" val="3192832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Time dependence</a:t>
            </a:r>
            <a:endParaRPr lang="en-US" dirty="0"/>
          </a:p>
        </p:txBody>
      </p:sp>
      <p:grpSp>
        <p:nvGrpSpPr>
          <p:cNvPr id="11" name="Group 10"/>
          <p:cNvGrpSpPr/>
          <p:nvPr/>
        </p:nvGrpSpPr>
        <p:grpSpPr>
          <a:xfrm>
            <a:off x="0" y="1609101"/>
            <a:ext cx="5447963" cy="4437945"/>
            <a:chOff x="0" y="1609101"/>
            <a:chExt cx="5447963" cy="4437945"/>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983046"/>
              <a:ext cx="5447963" cy="4064000"/>
            </a:xfrm>
            <a:prstGeom prst="rect">
              <a:avLst/>
            </a:prstGeom>
          </p:spPr>
        </p:pic>
        <p:sp>
          <p:nvSpPr>
            <p:cNvPr id="10" name="Rectangle 9"/>
            <p:cNvSpPr/>
            <p:nvPr/>
          </p:nvSpPr>
          <p:spPr>
            <a:xfrm>
              <a:off x="646288" y="1609101"/>
              <a:ext cx="4662487" cy="747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Oval 11"/>
          <p:cNvSpPr/>
          <p:nvPr/>
        </p:nvSpPr>
        <p:spPr>
          <a:xfrm>
            <a:off x="2878666" y="2819129"/>
            <a:ext cx="141112" cy="141112"/>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442399" y="2695222"/>
            <a:ext cx="404994" cy="3681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3672" y="2470410"/>
            <a:ext cx="869952" cy="790867"/>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218B6639-C074-8B48-BE1A-E225E0D3ED0C}" type="slidenum">
              <a:rPr lang="en-US" smtClean="0"/>
              <a:t>46</a:t>
            </a:fld>
            <a:endParaRPr lang="en-US"/>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a:ext>
            </a:extLst>
          </a:blip>
          <a:srcRect b="49054"/>
          <a:stretch/>
        </p:blipFill>
        <p:spPr>
          <a:xfrm>
            <a:off x="5370425" y="3479837"/>
            <a:ext cx="3684177" cy="1876949"/>
          </a:xfrm>
          <a:prstGeom prst="rect">
            <a:avLst/>
          </a:prstGeom>
        </p:spPr>
      </p:pic>
    </p:spTree>
    <p:extLst>
      <p:ext uri="{BB962C8B-B14F-4D97-AF65-F5344CB8AC3E}">
        <p14:creationId xmlns:p14="http://schemas.microsoft.com/office/powerpoint/2010/main" val="14089142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Hydrodynamic simulations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50936" y="1325648"/>
            <a:ext cx="5959335" cy="5297187"/>
          </a:xfrm>
          <a:prstGeom prst="rect">
            <a:avLst/>
          </a:prstGeom>
        </p:spPr>
      </p:pic>
      <p:sp>
        <p:nvSpPr>
          <p:cNvPr id="3" name="TextBox 2"/>
          <p:cNvSpPr txBox="1"/>
          <p:nvPr/>
        </p:nvSpPr>
        <p:spPr>
          <a:xfrm>
            <a:off x="693241" y="6524689"/>
            <a:ext cx="2600166" cy="307777"/>
          </a:xfrm>
          <a:prstGeom prst="rect">
            <a:avLst/>
          </a:prstGeom>
          <a:noFill/>
        </p:spPr>
        <p:txBody>
          <a:bodyPr wrap="none" rtlCol="0">
            <a:spAutoFit/>
          </a:bodyPr>
          <a:lstStyle/>
          <a:p>
            <a:r>
              <a:rPr lang="en-US" sz="1400" dirty="0" smtClean="0"/>
              <a:t>Calculations by Jim Gaffney, LLNL</a:t>
            </a:r>
            <a:endParaRPr lang="en-US" sz="1400" dirty="0"/>
          </a:p>
        </p:txBody>
      </p:sp>
      <p:sp>
        <p:nvSpPr>
          <p:cNvPr id="5" name="Slide Number Placeholder 4"/>
          <p:cNvSpPr>
            <a:spLocks noGrp="1"/>
          </p:cNvSpPr>
          <p:nvPr>
            <p:ph type="sldNum" sz="quarter" idx="12"/>
          </p:nvPr>
        </p:nvSpPr>
        <p:spPr/>
        <p:txBody>
          <a:bodyPr/>
          <a:lstStyle/>
          <a:p>
            <a:fld id="{218B6639-C074-8B48-BE1A-E225E0D3ED0C}" type="slidenum">
              <a:rPr lang="en-US" smtClean="0"/>
              <a:t>47</a:t>
            </a:fld>
            <a:endParaRPr lang="en-US"/>
          </a:p>
        </p:txBody>
      </p:sp>
    </p:spTree>
    <p:extLst>
      <p:ext uri="{BB962C8B-B14F-4D97-AF65-F5344CB8AC3E}">
        <p14:creationId xmlns:p14="http://schemas.microsoft.com/office/powerpoint/2010/main" val="381941505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observation of </a:t>
            </a:r>
            <a:br>
              <a:rPr lang="en-US" dirty="0" smtClean="0"/>
            </a:br>
            <a:r>
              <a:rPr lang="en-US" dirty="0" smtClean="0"/>
              <a:t>shock waves in </a:t>
            </a:r>
            <a:r>
              <a:rPr lang="en-US" i="1" dirty="0" smtClean="0"/>
              <a:t>single</a:t>
            </a:r>
            <a:r>
              <a:rPr lang="en-US" dirty="0" smtClean="0"/>
              <a:t> </a:t>
            </a:r>
            <a:r>
              <a:rPr lang="en-US" dirty="0" err="1" smtClean="0"/>
              <a:t>nanoplasma</a:t>
            </a:r>
            <a:endParaRPr lang="en-US" dirty="0"/>
          </a:p>
        </p:txBody>
      </p:sp>
      <p:grpSp>
        <p:nvGrpSpPr>
          <p:cNvPr id="3" name="Group 2"/>
          <p:cNvGrpSpPr/>
          <p:nvPr/>
        </p:nvGrpSpPr>
        <p:grpSpPr>
          <a:xfrm>
            <a:off x="5112071" y="2364764"/>
            <a:ext cx="3783768" cy="3566634"/>
            <a:chOff x="2769432" y="2229145"/>
            <a:chExt cx="3783768" cy="356663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59619" t="6046" r="4472" b="59099"/>
            <a:stretch/>
          </p:blipFill>
          <p:spPr>
            <a:xfrm>
              <a:off x="3296385" y="2634445"/>
              <a:ext cx="3256815" cy="3161334"/>
            </a:xfrm>
            <a:prstGeom prst="rect">
              <a:avLst/>
            </a:prstGeom>
          </p:spPr>
        </p:pic>
        <p:sp>
          <p:nvSpPr>
            <p:cNvPr id="6" name="Rounded Rectangle 5"/>
            <p:cNvSpPr/>
            <p:nvPr/>
          </p:nvSpPr>
          <p:spPr>
            <a:xfrm>
              <a:off x="2769432" y="2229145"/>
              <a:ext cx="986349" cy="837619"/>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Slide Number Placeholder 12"/>
          <p:cNvSpPr>
            <a:spLocks noGrp="1"/>
          </p:cNvSpPr>
          <p:nvPr>
            <p:ph type="sldNum" sz="quarter" idx="12"/>
          </p:nvPr>
        </p:nvSpPr>
        <p:spPr/>
        <p:txBody>
          <a:bodyPr/>
          <a:lstStyle/>
          <a:p>
            <a:fld id="{218B6639-C074-8B48-BE1A-E225E0D3ED0C}" type="slidenum">
              <a:rPr lang="en-US" smtClean="0"/>
              <a:t>48</a:t>
            </a:fld>
            <a:endParaRPr lang="en-US"/>
          </a:p>
        </p:txBody>
      </p:sp>
      <p:grpSp>
        <p:nvGrpSpPr>
          <p:cNvPr id="7" name="Group 6"/>
          <p:cNvGrpSpPr/>
          <p:nvPr/>
        </p:nvGrpSpPr>
        <p:grpSpPr>
          <a:xfrm>
            <a:off x="579496" y="3634325"/>
            <a:ext cx="1736738" cy="1637074"/>
            <a:chOff x="2769432" y="2229145"/>
            <a:chExt cx="3783768" cy="3566634"/>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l="59619" t="6046" r="4472" b="59099"/>
            <a:stretch/>
          </p:blipFill>
          <p:spPr>
            <a:xfrm>
              <a:off x="3296385" y="2634445"/>
              <a:ext cx="3256815" cy="3161334"/>
            </a:xfrm>
            <a:prstGeom prst="rect">
              <a:avLst/>
            </a:prstGeom>
          </p:spPr>
        </p:pic>
        <p:sp>
          <p:nvSpPr>
            <p:cNvPr id="9" name="Rounded Rectangle 8"/>
            <p:cNvSpPr/>
            <p:nvPr/>
          </p:nvSpPr>
          <p:spPr>
            <a:xfrm>
              <a:off x="2769432" y="2229145"/>
              <a:ext cx="986349" cy="837619"/>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 name="Group 9"/>
          <p:cNvGrpSpPr/>
          <p:nvPr/>
        </p:nvGrpSpPr>
        <p:grpSpPr>
          <a:xfrm>
            <a:off x="2742074" y="3232727"/>
            <a:ext cx="2369997" cy="2181275"/>
            <a:chOff x="2769432" y="2229145"/>
            <a:chExt cx="3783768" cy="3566634"/>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l="59619" t="6046" r="4472" b="59099"/>
            <a:stretch/>
          </p:blipFill>
          <p:spPr>
            <a:xfrm>
              <a:off x="3296385" y="2634445"/>
              <a:ext cx="3256815" cy="3161334"/>
            </a:xfrm>
            <a:prstGeom prst="rect">
              <a:avLst/>
            </a:prstGeom>
          </p:spPr>
        </p:pic>
        <p:sp>
          <p:nvSpPr>
            <p:cNvPr id="12" name="Rounded Rectangle 11"/>
            <p:cNvSpPr/>
            <p:nvPr/>
          </p:nvSpPr>
          <p:spPr>
            <a:xfrm>
              <a:off x="2769432" y="2229145"/>
              <a:ext cx="986349" cy="837619"/>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749572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20000"/>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a:bodyPr>
          <a:lstStyle/>
          <a:p>
            <a:r>
              <a:rPr lang="en-US" b="1" dirty="0" smtClean="0">
                <a:latin typeface="Avenir Heavy"/>
                <a:cs typeface="Avenir Heavy"/>
              </a:rPr>
              <a:t>Motivation</a:t>
            </a:r>
          </a:p>
          <a:p>
            <a:pPr lvl="1"/>
            <a:r>
              <a:rPr lang="en-US" dirty="0" smtClean="0">
                <a:latin typeface="Avenir Heavy"/>
                <a:cs typeface="Avenir Heavy"/>
              </a:rPr>
              <a:t>Why femtosecond lasers?</a:t>
            </a:r>
          </a:p>
          <a:p>
            <a:pPr lvl="1"/>
            <a:r>
              <a:rPr lang="en-US" b="1" dirty="0" smtClean="0">
                <a:latin typeface="Avenir Heavy"/>
                <a:cs typeface="Avenir Heavy"/>
              </a:rPr>
              <a:t>Why atoms, nanoparticles, and </a:t>
            </a:r>
            <a:r>
              <a:rPr lang="en-US" b="1" dirty="0" err="1" smtClean="0">
                <a:latin typeface="Avenir Heavy"/>
                <a:cs typeface="Avenir Heavy"/>
              </a:rPr>
              <a:t>nanoplasmas</a:t>
            </a:r>
            <a:r>
              <a:rPr lang="en-US" b="1" dirty="0" smtClean="0">
                <a:latin typeface="Avenir Heavy"/>
                <a:cs typeface="Avenir Heavy"/>
              </a:rPr>
              <a:t>?</a:t>
            </a:r>
          </a:p>
          <a:p>
            <a:pPr lvl="1"/>
            <a:r>
              <a:rPr lang="en-US" b="1" dirty="0" smtClean="0">
                <a:latin typeface="Avenir Heavy"/>
                <a:cs typeface="Avenir Heavy"/>
              </a:rPr>
              <a:t>Why photoelectron/photoion spectroscopy?</a:t>
            </a:r>
          </a:p>
          <a:p>
            <a:r>
              <a:rPr lang="en-US" b="1" dirty="0" smtClean="0">
                <a:latin typeface="Avenir Heavy"/>
                <a:cs typeface="Avenir Heavy"/>
              </a:rPr>
              <a:t>Studies</a:t>
            </a:r>
          </a:p>
          <a:p>
            <a:pPr marL="971550" lvl="1" indent="-514350">
              <a:buFont typeface="+mj-lt"/>
              <a:buAutoNum type="arabicPeriod"/>
            </a:pPr>
            <a:r>
              <a:rPr lang="en-US" b="1" dirty="0" smtClean="0">
                <a:latin typeface="Avenir Heavy"/>
                <a:cs typeface="Avenir Heavy"/>
              </a:rPr>
              <a:t>Atoms</a:t>
            </a:r>
          </a:p>
          <a:p>
            <a:pPr marL="971550" lvl="1" indent="-514350">
              <a:buFont typeface="+mj-lt"/>
              <a:buAutoNum type="arabicPeriod"/>
            </a:pPr>
            <a:r>
              <a:rPr lang="en-US" b="1" dirty="0" smtClean="0">
                <a:latin typeface="Avenir Heavy"/>
                <a:cs typeface="Avenir Heavy"/>
              </a:rPr>
              <a:t>Nanoparticles</a:t>
            </a:r>
          </a:p>
          <a:p>
            <a:pPr marL="971550" lvl="1" indent="-514350">
              <a:buFont typeface="+mj-lt"/>
              <a:buAutoNum type="arabicPeriod"/>
            </a:pPr>
            <a:r>
              <a:rPr lang="en-US" b="1" dirty="0" err="1" smtClean="0">
                <a:latin typeface="Avenir Heavy"/>
                <a:cs typeface="Avenir Heavy"/>
              </a:rPr>
              <a:t>Nanoplasmas</a:t>
            </a:r>
            <a:endParaRPr lang="en-US" b="1" dirty="0" smtClean="0">
              <a:latin typeface="Avenir Heavy"/>
              <a:cs typeface="Avenir Heavy"/>
            </a:endParaRPr>
          </a:p>
          <a:p>
            <a:r>
              <a:rPr lang="en-US" b="1" dirty="0" smtClean="0">
                <a:solidFill>
                  <a:srgbClr val="0000FF"/>
                </a:solidFill>
                <a:latin typeface="Avenir Heavy"/>
                <a:cs typeface="Avenir Heavy"/>
              </a:rPr>
              <a:t>Future directions</a:t>
            </a:r>
          </a:p>
          <a:p>
            <a:endParaRPr lang="en-US" b="1" dirty="0">
              <a:latin typeface="Avenir Heavy"/>
              <a:cs typeface="Avenir Heavy"/>
            </a:endParaRPr>
          </a:p>
        </p:txBody>
      </p:sp>
      <p:sp>
        <p:nvSpPr>
          <p:cNvPr id="7" name="Slide Number Placeholder 6"/>
          <p:cNvSpPr>
            <a:spLocks noGrp="1"/>
          </p:cNvSpPr>
          <p:nvPr>
            <p:ph type="sldNum" sz="quarter" idx="12"/>
          </p:nvPr>
        </p:nvSpPr>
        <p:spPr/>
        <p:txBody>
          <a:bodyPr/>
          <a:lstStyle/>
          <a:p>
            <a:fld id="{218B6639-C074-8B48-BE1A-E225E0D3ED0C}" type="slidenum">
              <a:rPr lang="en-US" smtClean="0"/>
              <a:t>49</a:t>
            </a:fld>
            <a:endParaRPr lang="en-US"/>
          </a:p>
        </p:txBody>
      </p:sp>
    </p:spTree>
    <p:extLst>
      <p:ext uri="{BB962C8B-B14F-4D97-AF65-F5344CB8AC3E}">
        <p14:creationId xmlns:p14="http://schemas.microsoft.com/office/powerpoint/2010/main" val="223810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femtosecond lasers?</a:t>
            </a:r>
            <a:endParaRPr lang="en-US" dirty="0"/>
          </a:p>
        </p:txBody>
      </p:sp>
      <p:pic>
        <p:nvPicPr>
          <p:cNvPr id="5" name="Picture 4" descr="Edgerto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5537" y="1368518"/>
            <a:ext cx="6412927" cy="4987832"/>
          </a:xfrm>
          <a:prstGeom prst="rect">
            <a:avLst/>
          </a:prstGeom>
        </p:spPr>
      </p:pic>
      <p:sp>
        <p:nvSpPr>
          <p:cNvPr id="6" name="TextBox 5"/>
          <p:cNvSpPr txBox="1"/>
          <p:nvPr/>
        </p:nvSpPr>
        <p:spPr>
          <a:xfrm>
            <a:off x="1739537" y="6358806"/>
            <a:ext cx="5981851" cy="369332"/>
          </a:xfrm>
          <a:prstGeom prst="rect">
            <a:avLst/>
          </a:prstGeom>
          <a:noFill/>
        </p:spPr>
        <p:txBody>
          <a:bodyPr wrap="none" rtlCol="0">
            <a:spAutoFit/>
          </a:bodyPr>
          <a:lstStyle/>
          <a:p>
            <a:r>
              <a:rPr lang="en-US" dirty="0" smtClean="0"/>
              <a:t>In order to measure an event in time, you need a shorter one.</a:t>
            </a:r>
            <a:endParaRPr lang="en-US" dirty="0"/>
          </a:p>
        </p:txBody>
      </p:sp>
      <p:sp>
        <p:nvSpPr>
          <p:cNvPr id="7" name="Slide Number Placeholder 6"/>
          <p:cNvSpPr>
            <a:spLocks noGrp="1"/>
          </p:cNvSpPr>
          <p:nvPr>
            <p:ph type="sldNum" sz="quarter" idx="12"/>
          </p:nvPr>
        </p:nvSpPr>
        <p:spPr/>
        <p:txBody>
          <a:bodyPr/>
          <a:lstStyle/>
          <a:p>
            <a:fld id="{218B6639-C074-8B48-BE1A-E225E0D3ED0C}" type="slidenum">
              <a:rPr lang="en-US" smtClean="0"/>
              <a:t>5</a:t>
            </a:fld>
            <a:endParaRPr lang="en-US"/>
          </a:p>
        </p:txBody>
      </p:sp>
    </p:spTree>
    <p:extLst>
      <p:ext uri="{BB962C8B-B14F-4D97-AF65-F5344CB8AC3E}">
        <p14:creationId xmlns:p14="http://schemas.microsoft.com/office/powerpoint/2010/main" val="1197816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Future directions</a:t>
            </a:r>
            <a:endParaRPr lang="en-US" dirty="0"/>
          </a:p>
        </p:txBody>
      </p:sp>
      <p:sp>
        <p:nvSpPr>
          <p:cNvPr id="6" name="Subtitle 5"/>
          <p:cNvSpPr>
            <a:spLocks noGrp="1"/>
          </p:cNvSpPr>
          <p:nvPr>
            <p:ph type="subTitle" idx="1"/>
          </p:nvPr>
        </p:nvSpPr>
        <p:spPr/>
        <p:txBody>
          <a:bodyPr/>
          <a:lstStyle/>
          <a:p>
            <a:r>
              <a:rPr lang="en-US" dirty="0" smtClean="0"/>
              <a:t>Two-color circular fields</a:t>
            </a:r>
          </a:p>
          <a:p>
            <a:r>
              <a:rPr lang="en-US" dirty="0" smtClean="0"/>
              <a:t>Attosecond Pulses </a:t>
            </a:r>
          </a:p>
          <a:p>
            <a:r>
              <a:rPr lang="en-US" dirty="0" smtClean="0"/>
              <a:t>and Ultrapure Nanoparticles</a:t>
            </a:r>
            <a:endParaRPr lang="en-US" dirty="0"/>
          </a:p>
        </p:txBody>
      </p:sp>
      <p:sp>
        <p:nvSpPr>
          <p:cNvPr id="7" name="Slide Number Placeholder 6"/>
          <p:cNvSpPr>
            <a:spLocks noGrp="1"/>
          </p:cNvSpPr>
          <p:nvPr>
            <p:ph type="sldNum" sz="quarter" idx="12"/>
          </p:nvPr>
        </p:nvSpPr>
        <p:spPr/>
        <p:txBody>
          <a:bodyPr/>
          <a:lstStyle/>
          <a:p>
            <a:fld id="{218B6639-C074-8B48-BE1A-E225E0D3ED0C}" type="slidenum">
              <a:rPr lang="en-US" smtClean="0"/>
              <a:t>50</a:t>
            </a:fld>
            <a:endParaRPr lang="en-US"/>
          </a:p>
        </p:txBody>
      </p:sp>
    </p:spTree>
    <p:extLst>
      <p:ext uri="{BB962C8B-B14F-4D97-AF65-F5344CB8AC3E}">
        <p14:creationId xmlns:p14="http://schemas.microsoft.com/office/powerpoint/2010/main" val="397774885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546"/>
            <a:ext cx="8229600" cy="1143000"/>
          </a:xfrm>
        </p:spPr>
        <p:txBody>
          <a:bodyPr>
            <a:normAutofit fontScale="90000"/>
          </a:bodyPr>
          <a:lstStyle/>
          <a:p>
            <a:r>
              <a:rPr lang="en-US" dirty="0" smtClean="0"/>
              <a:t>Atoms in circularly polarized fields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51</a:t>
            </a:fld>
            <a:endParaRPr lang="en-US"/>
          </a:p>
        </p:txBody>
      </p:sp>
      <p:pic>
        <p:nvPicPr>
          <p:cNvPr id="5" name="Picture 4" descr="Macintosh HD:Users:christophermancuso:Desktop:fig1_V4a.png"/>
          <p:cNvPicPr/>
          <p:nvPr/>
        </p:nvPicPr>
        <p:blipFill>
          <a:blip r:embed="rId3">
            <a:extLst>
              <a:ext uri="{28A0092B-C50C-407E-A947-70E740481C1C}">
                <a14:useLocalDpi xmlns:a14="http://schemas.microsoft.com/office/drawing/2010/main" val="0"/>
              </a:ext>
            </a:extLst>
          </a:blip>
          <a:srcRect/>
          <a:stretch>
            <a:fillRect/>
          </a:stretch>
        </p:blipFill>
        <p:spPr bwMode="auto">
          <a:xfrm>
            <a:off x="129844" y="2149414"/>
            <a:ext cx="8878864" cy="4439432"/>
          </a:xfrm>
          <a:prstGeom prst="rect">
            <a:avLst/>
          </a:prstGeom>
          <a:noFill/>
          <a:ln>
            <a:noFill/>
          </a:ln>
        </p:spPr>
      </p:pic>
      <p:sp>
        <p:nvSpPr>
          <p:cNvPr id="6" name="Title 1"/>
          <p:cNvSpPr txBox="1">
            <a:spLocks/>
          </p:cNvSpPr>
          <p:nvPr/>
        </p:nvSpPr>
        <p:spPr>
          <a:xfrm>
            <a:off x="0" y="110504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2400" dirty="0" smtClean="0"/>
              <a:t>(Chris Mancuso)</a:t>
            </a:r>
            <a:endParaRPr lang="en-US" sz="2400" dirty="0"/>
          </a:p>
        </p:txBody>
      </p:sp>
    </p:spTree>
    <p:extLst>
      <p:ext uri="{BB962C8B-B14F-4D97-AF65-F5344CB8AC3E}">
        <p14:creationId xmlns:p14="http://schemas.microsoft.com/office/powerpoint/2010/main" val="28002415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Time resolved XUV </a:t>
            </a:r>
            <a:br>
              <a:rPr lang="en-US" dirty="0" smtClean="0"/>
            </a:br>
            <a:r>
              <a:rPr lang="en-US" dirty="0" smtClean="0"/>
              <a:t>experiment on nanoparticles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52</a:t>
            </a:fld>
            <a:endParaRPr lang="en-US"/>
          </a:p>
        </p:txBody>
      </p:sp>
      <p:pic>
        <p:nvPicPr>
          <p:cNvPr id="5" name="Picture 4"/>
          <p:cNvPicPr>
            <a:picLocks noChangeAspect="1"/>
          </p:cNvPicPr>
          <p:nvPr/>
        </p:nvPicPr>
        <p:blipFill>
          <a:blip r:embed="rId3"/>
          <a:stretch>
            <a:fillRect/>
          </a:stretch>
        </p:blipFill>
        <p:spPr>
          <a:xfrm>
            <a:off x="1891933" y="2453469"/>
            <a:ext cx="5451934" cy="4087816"/>
          </a:xfrm>
          <a:prstGeom prst="rect">
            <a:avLst/>
          </a:prstGeom>
        </p:spPr>
      </p:pic>
      <p:sp>
        <p:nvSpPr>
          <p:cNvPr id="6" name="TextBox 5"/>
          <p:cNvSpPr txBox="1"/>
          <p:nvPr/>
        </p:nvSpPr>
        <p:spPr>
          <a:xfrm>
            <a:off x="3020773" y="2314155"/>
            <a:ext cx="3993513" cy="369332"/>
          </a:xfrm>
          <a:prstGeom prst="rect">
            <a:avLst/>
          </a:prstGeom>
          <a:noFill/>
        </p:spPr>
        <p:txBody>
          <a:bodyPr wrap="none" rtlCol="0">
            <a:spAutoFit/>
          </a:bodyPr>
          <a:lstStyle/>
          <a:p>
            <a:r>
              <a:rPr lang="en-US" dirty="0" smtClean="0"/>
              <a:t>100 nm diameter droplets of </a:t>
            </a:r>
            <a:r>
              <a:rPr lang="en-US" dirty="0" err="1" smtClean="0"/>
              <a:t>Oleylamine</a:t>
            </a:r>
            <a:endParaRPr lang="en-US" dirty="0"/>
          </a:p>
        </p:txBody>
      </p:sp>
      <p:pic>
        <p:nvPicPr>
          <p:cNvPr id="7" name="Picture 6"/>
          <p:cNvPicPr>
            <a:picLocks noChangeAspect="1"/>
          </p:cNvPicPr>
          <p:nvPr/>
        </p:nvPicPr>
        <p:blipFill>
          <a:blip r:embed="rId4"/>
          <a:stretch>
            <a:fillRect/>
          </a:stretch>
        </p:blipFill>
        <p:spPr>
          <a:xfrm>
            <a:off x="4790807" y="2033469"/>
            <a:ext cx="3895993" cy="3400197"/>
          </a:xfrm>
          <a:prstGeom prst="rect">
            <a:avLst/>
          </a:prstGeom>
        </p:spPr>
      </p:pic>
      <p:sp>
        <p:nvSpPr>
          <p:cNvPr id="8" name="TextBox 7"/>
          <p:cNvSpPr txBox="1"/>
          <p:nvPr/>
        </p:nvSpPr>
        <p:spPr>
          <a:xfrm>
            <a:off x="3156399" y="4882817"/>
            <a:ext cx="1139104" cy="369332"/>
          </a:xfrm>
          <a:prstGeom prst="rect">
            <a:avLst/>
          </a:prstGeom>
          <a:noFill/>
        </p:spPr>
        <p:txBody>
          <a:bodyPr wrap="none" rtlCol="0">
            <a:spAutoFit/>
          </a:bodyPr>
          <a:lstStyle/>
          <a:p>
            <a:r>
              <a:rPr lang="en-US" dirty="0" smtClean="0"/>
              <a:t>22 </a:t>
            </a:r>
            <a:r>
              <a:rPr lang="en-US" dirty="0" err="1" smtClean="0"/>
              <a:t>eV</a:t>
            </a:r>
            <a:r>
              <a:rPr lang="en-US" dirty="0" smtClean="0"/>
              <a:t> first</a:t>
            </a:r>
            <a:endParaRPr lang="en-US" dirty="0"/>
          </a:p>
        </p:txBody>
      </p:sp>
      <p:sp>
        <p:nvSpPr>
          <p:cNvPr id="9" name="TextBox 8"/>
          <p:cNvSpPr txBox="1"/>
          <p:nvPr/>
        </p:nvSpPr>
        <p:spPr>
          <a:xfrm>
            <a:off x="5602120" y="4892259"/>
            <a:ext cx="958090" cy="369332"/>
          </a:xfrm>
          <a:prstGeom prst="rect">
            <a:avLst/>
          </a:prstGeom>
          <a:noFill/>
        </p:spPr>
        <p:txBody>
          <a:bodyPr wrap="none" rtlCol="0">
            <a:spAutoFit/>
          </a:bodyPr>
          <a:lstStyle/>
          <a:p>
            <a:r>
              <a:rPr lang="en-US" dirty="0" smtClean="0"/>
              <a:t>800 first</a:t>
            </a:r>
            <a:endParaRPr lang="en-US" dirty="0"/>
          </a:p>
        </p:txBody>
      </p:sp>
      <p:sp>
        <p:nvSpPr>
          <p:cNvPr id="10" name="TextBox 9"/>
          <p:cNvSpPr txBox="1"/>
          <p:nvPr/>
        </p:nvSpPr>
        <p:spPr>
          <a:xfrm>
            <a:off x="3308799" y="3087237"/>
            <a:ext cx="1505540" cy="646331"/>
          </a:xfrm>
          <a:prstGeom prst="rect">
            <a:avLst/>
          </a:prstGeom>
          <a:noFill/>
        </p:spPr>
        <p:txBody>
          <a:bodyPr wrap="none" rtlCol="0">
            <a:spAutoFit/>
          </a:bodyPr>
          <a:lstStyle/>
          <a:p>
            <a:pPr algn="ctr"/>
            <a:r>
              <a:rPr lang="en-US" dirty="0" smtClean="0"/>
              <a:t>Cooling of hot</a:t>
            </a:r>
          </a:p>
          <a:p>
            <a:pPr algn="ctr"/>
            <a:r>
              <a:rPr lang="en-US" dirty="0" smtClean="0"/>
              <a:t>electrons</a:t>
            </a:r>
            <a:endParaRPr lang="en-US" dirty="0"/>
          </a:p>
        </p:txBody>
      </p:sp>
      <p:pic>
        <p:nvPicPr>
          <p:cNvPr id="11" name="Picture 10"/>
          <p:cNvPicPr>
            <a:picLocks noChangeAspect="1"/>
          </p:cNvPicPr>
          <p:nvPr/>
        </p:nvPicPr>
        <p:blipFill rotWithShape="1">
          <a:blip r:embed="rId5"/>
          <a:srcRect l="34727" t="42499" r="46278" b="36144"/>
          <a:stretch/>
        </p:blipFill>
        <p:spPr>
          <a:xfrm>
            <a:off x="295913" y="2683487"/>
            <a:ext cx="1245298" cy="1050081"/>
          </a:xfrm>
          <a:prstGeom prst="rect">
            <a:avLst/>
          </a:prstGeom>
        </p:spPr>
      </p:pic>
      <p:sp>
        <p:nvSpPr>
          <p:cNvPr id="12" name="TextBox 11"/>
          <p:cNvSpPr txBox="1"/>
          <p:nvPr/>
        </p:nvSpPr>
        <p:spPr>
          <a:xfrm>
            <a:off x="405526" y="3785220"/>
            <a:ext cx="1057501" cy="369332"/>
          </a:xfrm>
          <a:prstGeom prst="rect">
            <a:avLst/>
          </a:prstGeom>
          <a:noFill/>
        </p:spPr>
        <p:txBody>
          <a:bodyPr wrap="none" rtlCol="0">
            <a:spAutoFit/>
          </a:bodyPr>
          <a:lstStyle/>
          <a:p>
            <a:pPr algn="ctr"/>
            <a:r>
              <a:rPr lang="en-US" dirty="0" smtClean="0"/>
              <a:t>Raw data</a:t>
            </a:r>
            <a:endParaRPr lang="en-US" dirty="0"/>
          </a:p>
        </p:txBody>
      </p:sp>
      <p:sp>
        <p:nvSpPr>
          <p:cNvPr id="13" name="Title 1"/>
          <p:cNvSpPr txBox="1">
            <a:spLocks/>
          </p:cNvSpPr>
          <p:nvPr/>
        </p:nvSpPr>
        <p:spPr>
          <a:xfrm>
            <a:off x="0" y="110504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2400" dirty="0" smtClean="0"/>
              <a:t>(Jennifer Ellis)</a:t>
            </a:r>
            <a:endParaRPr lang="en-US" sz="2400" dirty="0"/>
          </a:p>
        </p:txBody>
      </p:sp>
    </p:spTree>
    <p:extLst>
      <p:ext uri="{BB962C8B-B14F-4D97-AF65-F5344CB8AC3E}">
        <p14:creationId xmlns:p14="http://schemas.microsoft.com/office/powerpoint/2010/main" val="361876670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Magnetron nanoparticle source</a:t>
            </a:r>
            <a:endParaRPr lang="en-US" dirty="0"/>
          </a:p>
        </p:txBody>
      </p:sp>
      <p:pic>
        <p:nvPicPr>
          <p:cNvPr id="5" name="Picture 4"/>
          <p:cNvPicPr>
            <a:picLocks noChangeAspect="1"/>
          </p:cNvPicPr>
          <p:nvPr/>
        </p:nvPicPr>
        <p:blipFill>
          <a:blip r:embed="rId3"/>
          <a:stretch>
            <a:fillRect/>
          </a:stretch>
        </p:blipFill>
        <p:spPr>
          <a:xfrm>
            <a:off x="2367298" y="1845913"/>
            <a:ext cx="4510437" cy="4510437"/>
          </a:xfrm>
          <a:prstGeom prst="rect">
            <a:avLst/>
          </a:prstGeom>
        </p:spPr>
      </p:pic>
      <p:sp>
        <p:nvSpPr>
          <p:cNvPr id="7" name="Slide Number Placeholder 6"/>
          <p:cNvSpPr>
            <a:spLocks noGrp="1"/>
          </p:cNvSpPr>
          <p:nvPr>
            <p:ph type="sldNum" sz="quarter" idx="12"/>
          </p:nvPr>
        </p:nvSpPr>
        <p:spPr/>
        <p:txBody>
          <a:bodyPr/>
          <a:lstStyle/>
          <a:p>
            <a:fld id="{218B6639-C074-8B48-BE1A-E225E0D3ED0C}" type="slidenum">
              <a:rPr lang="en-US" smtClean="0"/>
              <a:t>53</a:t>
            </a:fld>
            <a:endParaRPr lang="en-US"/>
          </a:p>
        </p:txBody>
      </p:sp>
    </p:spTree>
    <p:extLst>
      <p:ext uri="{BB962C8B-B14F-4D97-AF65-F5344CB8AC3E}">
        <p14:creationId xmlns:p14="http://schemas.microsoft.com/office/powerpoint/2010/main" val="183490057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85" y="274638"/>
            <a:ext cx="8229600" cy="1143000"/>
          </a:xfrm>
        </p:spPr>
        <p:txBody>
          <a:bodyPr>
            <a:normAutofit fontScale="90000"/>
          </a:bodyPr>
          <a:lstStyle/>
          <a:p>
            <a:r>
              <a:rPr lang="en-US" dirty="0" smtClean="0"/>
              <a:t>Attosecond studies of pure, isolated nanoparticles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54</a:t>
            </a:fld>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11652"/>
          <a:stretch/>
        </p:blipFill>
        <p:spPr>
          <a:xfrm>
            <a:off x="2550994" y="1741877"/>
            <a:ext cx="3674145" cy="1722072"/>
          </a:xfrm>
          <a:prstGeom prst="rect">
            <a:avLst/>
          </a:prstGeom>
        </p:spPr>
      </p:pic>
      <p:pic>
        <p:nvPicPr>
          <p:cNvPr id="6" name="Picture 5"/>
          <p:cNvPicPr>
            <a:picLocks noChangeAspect="1"/>
          </p:cNvPicPr>
          <p:nvPr/>
        </p:nvPicPr>
        <p:blipFill>
          <a:blip r:embed="rId4"/>
          <a:stretch>
            <a:fillRect/>
          </a:stretch>
        </p:blipFill>
        <p:spPr>
          <a:xfrm>
            <a:off x="457200" y="3879850"/>
            <a:ext cx="3810000" cy="2476500"/>
          </a:xfrm>
          <a:prstGeom prst="rect">
            <a:avLst/>
          </a:prstGeom>
        </p:spPr>
      </p:pic>
      <p:pic>
        <p:nvPicPr>
          <p:cNvPr id="7" name="Picture 6" descr="QD3d.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34492" y="3734149"/>
            <a:ext cx="4362057" cy="2425304"/>
          </a:xfrm>
          <a:prstGeom prst="rect">
            <a:avLst/>
          </a:prstGeom>
        </p:spPr>
      </p:pic>
      <p:sp>
        <p:nvSpPr>
          <p:cNvPr id="8" name="TextBox 7"/>
          <p:cNvSpPr txBox="1"/>
          <p:nvPr/>
        </p:nvSpPr>
        <p:spPr>
          <a:xfrm>
            <a:off x="3318938" y="3364817"/>
            <a:ext cx="1896523" cy="369332"/>
          </a:xfrm>
          <a:prstGeom prst="rect">
            <a:avLst/>
          </a:prstGeom>
          <a:noFill/>
        </p:spPr>
        <p:txBody>
          <a:bodyPr wrap="none" rtlCol="0">
            <a:spAutoFit/>
          </a:bodyPr>
          <a:lstStyle/>
          <a:p>
            <a:r>
              <a:rPr lang="en-US" dirty="0" smtClean="0"/>
              <a:t>Attosecond pulses</a:t>
            </a:r>
            <a:endParaRPr lang="en-US" dirty="0"/>
          </a:p>
        </p:txBody>
      </p:sp>
      <p:sp>
        <p:nvSpPr>
          <p:cNvPr id="9" name="TextBox 8"/>
          <p:cNvSpPr txBox="1"/>
          <p:nvPr/>
        </p:nvSpPr>
        <p:spPr>
          <a:xfrm>
            <a:off x="457200" y="6356350"/>
            <a:ext cx="4062605" cy="369332"/>
          </a:xfrm>
          <a:prstGeom prst="rect">
            <a:avLst/>
          </a:prstGeom>
          <a:noFill/>
        </p:spPr>
        <p:txBody>
          <a:bodyPr wrap="none" rtlCol="0">
            <a:spAutoFit/>
          </a:bodyPr>
          <a:lstStyle/>
          <a:p>
            <a:r>
              <a:rPr lang="en-US" dirty="0" smtClean="0"/>
              <a:t>Plasmon dynamics in metal nanoparticles</a:t>
            </a:r>
            <a:endParaRPr lang="en-US" dirty="0"/>
          </a:p>
        </p:txBody>
      </p:sp>
      <p:sp>
        <p:nvSpPr>
          <p:cNvPr id="10" name="TextBox 9"/>
          <p:cNvSpPr txBox="1"/>
          <p:nvPr/>
        </p:nvSpPr>
        <p:spPr>
          <a:xfrm>
            <a:off x="4824752" y="6334406"/>
            <a:ext cx="3456896" cy="369332"/>
          </a:xfrm>
          <a:prstGeom prst="rect">
            <a:avLst/>
          </a:prstGeom>
          <a:noFill/>
        </p:spPr>
        <p:txBody>
          <a:bodyPr wrap="none" rtlCol="0">
            <a:spAutoFit/>
          </a:bodyPr>
          <a:lstStyle/>
          <a:p>
            <a:pPr algn="ctr"/>
            <a:r>
              <a:rPr lang="en-US" dirty="0" smtClean="0"/>
              <a:t>Exciton dynamics in Quantum Dots</a:t>
            </a:r>
            <a:endParaRPr lang="en-US" dirty="0"/>
          </a:p>
        </p:txBody>
      </p:sp>
    </p:spTree>
    <p:extLst>
      <p:ext uri="{BB962C8B-B14F-4D97-AF65-F5344CB8AC3E}">
        <p14:creationId xmlns:p14="http://schemas.microsoft.com/office/powerpoint/2010/main" val="147684320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ver41newangle_00031.png"/>
          <p:cNvPicPr>
            <a:picLocks noChangeAspect="1"/>
          </p:cNvPicPr>
          <p:nvPr/>
        </p:nvPicPr>
        <p:blipFill>
          <a:blip r:embed="rId3">
            <a:alphaModFix amt="15000"/>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Conclusions and outlook</a:t>
            </a:r>
            <a:endParaRPr lang="en-US" dirty="0"/>
          </a:p>
        </p:txBody>
      </p:sp>
      <p:sp>
        <p:nvSpPr>
          <p:cNvPr id="3" name="Content Placeholder 2"/>
          <p:cNvSpPr>
            <a:spLocks noGrp="1"/>
          </p:cNvSpPr>
          <p:nvPr>
            <p:ph idx="1"/>
          </p:nvPr>
        </p:nvSpPr>
        <p:spPr>
          <a:xfrm>
            <a:off x="457200" y="1769535"/>
            <a:ext cx="8229600" cy="4199466"/>
          </a:xfrm>
        </p:spPr>
        <p:txBody>
          <a:bodyPr>
            <a:noAutofit/>
          </a:bodyPr>
          <a:lstStyle/>
          <a:p>
            <a:r>
              <a:rPr lang="en-US" sz="2600" b="1" u="sng" dirty="0" smtClean="0"/>
              <a:t>Results</a:t>
            </a:r>
          </a:p>
          <a:p>
            <a:pPr lvl="1"/>
            <a:r>
              <a:rPr lang="en-US" sz="2600" dirty="0" smtClean="0"/>
              <a:t>First observation of “inner spider” structures</a:t>
            </a:r>
          </a:p>
          <a:p>
            <a:pPr lvl="1"/>
            <a:r>
              <a:rPr lang="en-US" sz="2600" dirty="0" smtClean="0"/>
              <a:t>First use “plasma explosion imaging”</a:t>
            </a:r>
          </a:p>
          <a:p>
            <a:pPr lvl="1"/>
            <a:r>
              <a:rPr lang="en-US" sz="2600" dirty="0" smtClean="0"/>
              <a:t>First observation of </a:t>
            </a:r>
            <a:r>
              <a:rPr lang="en-US" sz="2600" b="1" dirty="0" smtClean="0"/>
              <a:t>shock waves in nanoplasmas</a:t>
            </a:r>
          </a:p>
          <a:p>
            <a:endParaRPr lang="en-US" sz="2600" b="1" u="sng" dirty="0" smtClean="0"/>
          </a:p>
          <a:p>
            <a:r>
              <a:rPr lang="en-US" sz="2600" b="1" u="sng" dirty="0" smtClean="0"/>
              <a:t>Future directions</a:t>
            </a:r>
          </a:p>
          <a:p>
            <a:pPr lvl="1"/>
            <a:r>
              <a:rPr lang="en-US" sz="2600" dirty="0"/>
              <a:t>A</a:t>
            </a:r>
            <a:r>
              <a:rPr lang="en-US" sz="2600" dirty="0" smtClean="0"/>
              <a:t>ttosecond dynamics of nanomaterials</a:t>
            </a:r>
          </a:p>
        </p:txBody>
      </p:sp>
      <p:sp>
        <p:nvSpPr>
          <p:cNvPr id="5" name="Slide Number Placeholder 4"/>
          <p:cNvSpPr>
            <a:spLocks noGrp="1"/>
          </p:cNvSpPr>
          <p:nvPr>
            <p:ph type="sldNum" sz="quarter" idx="12"/>
          </p:nvPr>
        </p:nvSpPr>
        <p:spPr/>
        <p:txBody>
          <a:bodyPr/>
          <a:lstStyle/>
          <a:p>
            <a:fld id="{218B6639-C074-8B48-BE1A-E225E0D3ED0C}" type="slidenum">
              <a:rPr lang="en-US" smtClean="0"/>
              <a:t>55</a:t>
            </a:fld>
            <a:endParaRPr lang="en-US"/>
          </a:p>
        </p:txBody>
      </p:sp>
    </p:spTree>
    <p:extLst>
      <p:ext uri="{BB962C8B-B14F-4D97-AF65-F5344CB8AC3E}">
        <p14:creationId xmlns:p14="http://schemas.microsoft.com/office/powerpoint/2010/main" val="52443461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grpSp>
        <p:nvGrpSpPr>
          <p:cNvPr id="4" name="Group 3"/>
          <p:cNvGrpSpPr/>
          <p:nvPr/>
        </p:nvGrpSpPr>
        <p:grpSpPr>
          <a:xfrm>
            <a:off x="174698" y="1164865"/>
            <a:ext cx="4306863" cy="3744114"/>
            <a:chOff x="330473" y="2297668"/>
            <a:chExt cx="4306863" cy="374411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 y="2667000"/>
              <a:ext cx="3810000" cy="2878906"/>
            </a:xfrm>
            <a:prstGeom prst="rect">
              <a:avLst/>
            </a:prstGeom>
          </p:spPr>
        </p:pic>
        <p:sp>
          <p:nvSpPr>
            <p:cNvPr id="6" name="TextBox 5"/>
            <p:cNvSpPr txBox="1"/>
            <p:nvPr/>
          </p:nvSpPr>
          <p:spPr>
            <a:xfrm>
              <a:off x="330473" y="5457006"/>
              <a:ext cx="945591" cy="584776"/>
            </a:xfrm>
            <a:prstGeom prst="rect">
              <a:avLst/>
            </a:prstGeom>
            <a:noFill/>
          </p:spPr>
          <p:txBody>
            <a:bodyPr wrap="none" rtlCol="0">
              <a:spAutoFit/>
            </a:bodyPr>
            <a:lstStyle/>
            <a:p>
              <a:pPr algn="ctr"/>
              <a:r>
                <a:rPr lang="en-US" sz="1600" dirty="0" smtClean="0"/>
                <a:t>Dan</a:t>
              </a:r>
            </a:p>
            <a:p>
              <a:pPr algn="ctr"/>
              <a:r>
                <a:rPr lang="en-US" sz="1600" dirty="0" smtClean="0"/>
                <a:t>Hickstein</a:t>
              </a:r>
              <a:endParaRPr lang="en-US" sz="1600" dirty="0"/>
            </a:p>
          </p:txBody>
        </p:sp>
        <p:sp>
          <p:nvSpPr>
            <p:cNvPr id="7" name="TextBox 6"/>
            <p:cNvSpPr txBox="1"/>
            <p:nvPr/>
          </p:nvSpPr>
          <p:spPr>
            <a:xfrm>
              <a:off x="1371075" y="5457006"/>
              <a:ext cx="763049" cy="584776"/>
            </a:xfrm>
            <a:prstGeom prst="rect">
              <a:avLst/>
            </a:prstGeom>
            <a:noFill/>
          </p:spPr>
          <p:txBody>
            <a:bodyPr wrap="none" rtlCol="0">
              <a:spAutoFit/>
            </a:bodyPr>
            <a:lstStyle/>
            <a:p>
              <a:pPr algn="ctr"/>
              <a:r>
                <a:rPr lang="en-US" sz="1600" dirty="0" smtClean="0"/>
                <a:t>Ellen</a:t>
              </a:r>
            </a:p>
            <a:p>
              <a:pPr algn="ctr"/>
              <a:r>
                <a:rPr lang="en-US" sz="1600" dirty="0" smtClean="0"/>
                <a:t>Keister</a:t>
              </a:r>
              <a:endParaRPr lang="en-US" sz="1600" dirty="0"/>
            </a:p>
          </p:txBody>
        </p:sp>
        <p:sp>
          <p:nvSpPr>
            <p:cNvPr id="8" name="TextBox 7"/>
            <p:cNvSpPr txBox="1"/>
            <p:nvPr/>
          </p:nvSpPr>
          <p:spPr>
            <a:xfrm>
              <a:off x="3006435" y="5457006"/>
              <a:ext cx="851114" cy="584776"/>
            </a:xfrm>
            <a:prstGeom prst="rect">
              <a:avLst/>
            </a:prstGeom>
            <a:noFill/>
          </p:spPr>
          <p:txBody>
            <a:bodyPr wrap="none" rtlCol="0">
              <a:spAutoFit/>
            </a:bodyPr>
            <a:lstStyle/>
            <a:p>
              <a:pPr algn="ctr"/>
              <a:r>
                <a:rPr lang="en-US" sz="1600" dirty="0" smtClean="0"/>
                <a:t>Jennifer</a:t>
              </a:r>
            </a:p>
            <a:p>
              <a:pPr algn="ctr"/>
              <a:r>
                <a:rPr lang="en-US" sz="1600" dirty="0" smtClean="0"/>
                <a:t>Ellis</a:t>
              </a:r>
              <a:endParaRPr lang="en-US" sz="1600" dirty="0"/>
            </a:p>
          </p:txBody>
        </p:sp>
        <p:sp>
          <p:nvSpPr>
            <p:cNvPr id="9" name="TextBox 8"/>
            <p:cNvSpPr txBox="1"/>
            <p:nvPr/>
          </p:nvSpPr>
          <p:spPr>
            <a:xfrm>
              <a:off x="3986497" y="5457006"/>
              <a:ext cx="650839" cy="584776"/>
            </a:xfrm>
            <a:prstGeom prst="rect">
              <a:avLst/>
            </a:prstGeom>
            <a:noFill/>
          </p:spPr>
          <p:txBody>
            <a:bodyPr wrap="none" rtlCol="0">
              <a:spAutoFit/>
            </a:bodyPr>
            <a:lstStyle/>
            <a:p>
              <a:pPr algn="ctr"/>
              <a:r>
                <a:rPr lang="en-US" sz="1600" dirty="0" smtClean="0"/>
                <a:t>Wei</a:t>
              </a:r>
            </a:p>
            <a:p>
              <a:pPr algn="ctr"/>
              <a:r>
                <a:rPr lang="en-US" sz="1600" dirty="0" smtClean="0"/>
                <a:t>Xiong</a:t>
              </a:r>
              <a:endParaRPr lang="en-US" sz="1600" dirty="0"/>
            </a:p>
          </p:txBody>
        </p:sp>
        <p:sp>
          <p:nvSpPr>
            <p:cNvPr id="10" name="TextBox 9"/>
            <p:cNvSpPr txBox="1"/>
            <p:nvPr/>
          </p:nvSpPr>
          <p:spPr>
            <a:xfrm>
              <a:off x="1493603" y="2297668"/>
              <a:ext cx="1800493" cy="369332"/>
            </a:xfrm>
            <a:prstGeom prst="rect">
              <a:avLst/>
            </a:prstGeom>
            <a:noFill/>
          </p:spPr>
          <p:txBody>
            <a:bodyPr wrap="none" rtlCol="0">
              <a:spAutoFit/>
            </a:bodyPr>
            <a:lstStyle/>
            <a:p>
              <a:r>
                <a:rPr lang="en-US" b="1" dirty="0" smtClean="0"/>
                <a:t>JILA – CU Physics</a:t>
              </a:r>
              <a:endParaRPr lang="en-US" b="1" dirty="0"/>
            </a:p>
          </p:txBody>
        </p:sp>
      </p:grpSp>
      <p:grpSp>
        <p:nvGrpSpPr>
          <p:cNvPr id="30" name="Group 29"/>
          <p:cNvGrpSpPr/>
          <p:nvPr/>
        </p:nvGrpSpPr>
        <p:grpSpPr>
          <a:xfrm>
            <a:off x="457200" y="5095523"/>
            <a:ext cx="3379827" cy="1569908"/>
            <a:chOff x="377625" y="5194300"/>
            <a:chExt cx="3379827" cy="1569908"/>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7625" y="5194300"/>
              <a:ext cx="1543582" cy="1569908"/>
            </a:xfrm>
            <a:prstGeom prst="rect">
              <a:avLst/>
            </a:prstGeom>
          </p:spPr>
        </p:pic>
        <p:sp>
          <p:nvSpPr>
            <p:cNvPr id="20" name="TextBox 19"/>
            <p:cNvSpPr txBox="1"/>
            <p:nvPr/>
          </p:nvSpPr>
          <p:spPr>
            <a:xfrm>
              <a:off x="1973190" y="5754132"/>
              <a:ext cx="1784262" cy="584776"/>
            </a:xfrm>
            <a:prstGeom prst="rect">
              <a:avLst/>
            </a:prstGeom>
            <a:noFill/>
          </p:spPr>
          <p:txBody>
            <a:bodyPr wrap="none" rtlCol="0">
              <a:spAutoFit/>
            </a:bodyPr>
            <a:lstStyle/>
            <a:p>
              <a:r>
                <a:rPr lang="en-US" sz="1600" dirty="0" smtClean="0"/>
                <a:t>Henry Kapteyn</a:t>
              </a:r>
            </a:p>
            <a:p>
              <a:r>
                <a:rPr lang="en-US" sz="1600" dirty="0" smtClean="0"/>
                <a:t>Margaret Murnane</a:t>
              </a:r>
              <a:endParaRPr lang="en-US" sz="1600" dirty="0"/>
            </a:p>
          </p:txBody>
        </p:sp>
      </p:grpSp>
      <p:grpSp>
        <p:nvGrpSpPr>
          <p:cNvPr id="28" name="Group 27"/>
          <p:cNvGrpSpPr/>
          <p:nvPr/>
        </p:nvGrpSpPr>
        <p:grpSpPr>
          <a:xfrm>
            <a:off x="4510697" y="1347362"/>
            <a:ext cx="4578146" cy="1874218"/>
            <a:chOff x="4510697" y="1417638"/>
            <a:chExt cx="4578146" cy="1874218"/>
          </a:xfrm>
        </p:grpSpPr>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13593" y="1786970"/>
              <a:ext cx="1086159" cy="1117528"/>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87586" y="1786970"/>
              <a:ext cx="1302482" cy="1137632"/>
            </a:xfrm>
            <a:prstGeom prst="rect">
              <a:avLst/>
            </a:prstGeom>
          </p:spPr>
        </p:pic>
        <p:sp>
          <p:nvSpPr>
            <p:cNvPr id="21" name="TextBox 20"/>
            <p:cNvSpPr txBox="1"/>
            <p:nvPr/>
          </p:nvSpPr>
          <p:spPr>
            <a:xfrm>
              <a:off x="4510697" y="1417638"/>
              <a:ext cx="4578146" cy="369332"/>
            </a:xfrm>
            <a:prstGeom prst="rect">
              <a:avLst/>
            </a:prstGeom>
            <a:noFill/>
          </p:spPr>
          <p:txBody>
            <a:bodyPr wrap="none" rtlCol="0">
              <a:spAutoFit/>
            </a:bodyPr>
            <a:lstStyle/>
            <a:p>
              <a:r>
                <a:rPr lang="en-US" b="1" dirty="0" smtClean="0"/>
                <a:t>University of Colorado Chemistry Department</a:t>
              </a:r>
              <a:endParaRPr lang="en-US" b="1" dirty="0"/>
            </a:p>
          </p:txBody>
        </p:sp>
        <p:sp>
          <p:nvSpPr>
            <p:cNvPr id="22" name="TextBox 21"/>
            <p:cNvSpPr txBox="1"/>
            <p:nvPr/>
          </p:nvSpPr>
          <p:spPr>
            <a:xfrm>
              <a:off x="5335254" y="2953302"/>
              <a:ext cx="1061709" cy="338554"/>
            </a:xfrm>
            <a:prstGeom prst="rect">
              <a:avLst/>
            </a:prstGeom>
            <a:noFill/>
          </p:spPr>
          <p:txBody>
            <a:bodyPr wrap="none" rtlCol="0">
              <a:spAutoFit/>
            </a:bodyPr>
            <a:lstStyle/>
            <a:p>
              <a:r>
                <a:rPr lang="en-US" sz="1600" dirty="0" smtClean="0"/>
                <a:t>Brett Palm</a:t>
              </a:r>
              <a:endParaRPr lang="en-US" sz="1600" dirty="0"/>
            </a:p>
          </p:txBody>
        </p:sp>
        <p:sp>
          <p:nvSpPr>
            <p:cNvPr id="23" name="TextBox 22"/>
            <p:cNvSpPr txBox="1"/>
            <p:nvPr/>
          </p:nvSpPr>
          <p:spPr>
            <a:xfrm>
              <a:off x="7076931" y="2924602"/>
              <a:ext cx="1256474" cy="338554"/>
            </a:xfrm>
            <a:prstGeom prst="rect">
              <a:avLst/>
            </a:prstGeom>
            <a:noFill/>
          </p:spPr>
          <p:txBody>
            <a:bodyPr wrap="none" rtlCol="0">
              <a:spAutoFit/>
            </a:bodyPr>
            <a:lstStyle/>
            <a:p>
              <a:r>
                <a:rPr lang="en-US" sz="1600" dirty="0" smtClean="0"/>
                <a:t>Jose Jimenez</a:t>
              </a:r>
              <a:endParaRPr lang="en-US" sz="1600" dirty="0"/>
            </a:p>
          </p:txBody>
        </p:sp>
      </p:grpSp>
      <p:grpSp>
        <p:nvGrpSpPr>
          <p:cNvPr id="29" name="Group 28"/>
          <p:cNvGrpSpPr/>
          <p:nvPr/>
        </p:nvGrpSpPr>
        <p:grpSpPr>
          <a:xfrm>
            <a:off x="3548195" y="5056977"/>
            <a:ext cx="3386790" cy="1763438"/>
            <a:chOff x="4855427" y="4612606"/>
            <a:chExt cx="3386790" cy="1763438"/>
          </a:xfrm>
        </p:grpSpPr>
        <p:pic>
          <p:nvPicPr>
            <p:cNvPr id="15" name="Picture 14"/>
            <p:cNvPicPr>
              <a:picLocks noChangeAspect="1"/>
            </p:cNvPicPr>
            <p:nvPr/>
          </p:nvPicPr>
          <p:blipFill>
            <a:blip r:embed="rId7"/>
            <a:stretch>
              <a:fillRect/>
            </a:stretch>
          </p:blipFill>
          <p:spPr>
            <a:xfrm>
              <a:off x="5319033" y="4981938"/>
              <a:ext cx="1055435" cy="1055435"/>
            </a:xfrm>
            <a:prstGeom prst="rect">
              <a:avLst/>
            </a:prstGeom>
          </p:spPr>
        </p:pic>
        <p:pic>
          <p:nvPicPr>
            <p:cNvPr id="16" name="Picture 15"/>
            <p:cNvPicPr>
              <a:picLocks noChangeAspect="1"/>
            </p:cNvPicPr>
            <p:nvPr/>
          </p:nvPicPr>
          <p:blipFill>
            <a:blip r:embed="rId8"/>
            <a:stretch>
              <a:fillRect/>
            </a:stretch>
          </p:blipFill>
          <p:spPr>
            <a:xfrm>
              <a:off x="6914924" y="4981938"/>
              <a:ext cx="1057597" cy="1057597"/>
            </a:xfrm>
            <a:prstGeom prst="rect">
              <a:avLst/>
            </a:prstGeom>
          </p:spPr>
        </p:pic>
        <p:sp>
          <p:nvSpPr>
            <p:cNvPr id="24" name="TextBox 23"/>
            <p:cNvSpPr txBox="1"/>
            <p:nvPr/>
          </p:nvSpPr>
          <p:spPr>
            <a:xfrm>
              <a:off x="4855427" y="4612606"/>
              <a:ext cx="3386790" cy="369332"/>
            </a:xfrm>
            <a:prstGeom prst="rect">
              <a:avLst/>
            </a:prstGeom>
            <a:noFill/>
          </p:spPr>
          <p:txBody>
            <a:bodyPr wrap="none" rtlCol="0">
              <a:spAutoFit/>
            </a:bodyPr>
            <a:lstStyle/>
            <a:p>
              <a:r>
                <a:rPr lang="en-US" b="1" dirty="0" smtClean="0"/>
                <a:t>Lawrence Livermore National Lab</a:t>
              </a:r>
              <a:endParaRPr lang="en-US" b="1" dirty="0"/>
            </a:p>
          </p:txBody>
        </p:sp>
        <p:sp>
          <p:nvSpPr>
            <p:cNvPr id="25" name="TextBox 24"/>
            <p:cNvSpPr txBox="1"/>
            <p:nvPr/>
          </p:nvSpPr>
          <p:spPr>
            <a:xfrm>
              <a:off x="5257376" y="6037373"/>
              <a:ext cx="1159292" cy="338554"/>
            </a:xfrm>
            <a:prstGeom prst="rect">
              <a:avLst/>
            </a:prstGeom>
            <a:noFill/>
          </p:spPr>
          <p:txBody>
            <a:bodyPr wrap="none" rtlCol="0">
              <a:spAutoFit/>
            </a:bodyPr>
            <a:lstStyle/>
            <a:p>
              <a:r>
                <a:rPr lang="en-US" sz="1600" dirty="0" smtClean="0"/>
                <a:t>Jim Gaffney</a:t>
              </a:r>
              <a:endParaRPr lang="en-US" sz="1600" dirty="0"/>
            </a:p>
          </p:txBody>
        </p:sp>
        <p:sp>
          <p:nvSpPr>
            <p:cNvPr id="27" name="TextBox 26"/>
            <p:cNvSpPr txBox="1"/>
            <p:nvPr/>
          </p:nvSpPr>
          <p:spPr>
            <a:xfrm>
              <a:off x="6914924" y="6037490"/>
              <a:ext cx="1133644" cy="338554"/>
            </a:xfrm>
            <a:prstGeom prst="rect">
              <a:avLst/>
            </a:prstGeom>
            <a:noFill/>
          </p:spPr>
          <p:txBody>
            <a:bodyPr wrap="none" rtlCol="0">
              <a:spAutoFit/>
            </a:bodyPr>
            <a:lstStyle/>
            <a:p>
              <a:r>
                <a:rPr lang="en-US" sz="1600" dirty="0" smtClean="0"/>
                <a:t>Steve Libby</a:t>
              </a:r>
              <a:endParaRPr lang="en-US" sz="1600" dirty="0"/>
            </a:p>
          </p:txBody>
        </p:sp>
      </p:grpSp>
      <p:pic>
        <p:nvPicPr>
          <p:cNvPr id="31" name="Picture 30"/>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406424" y="1786970"/>
            <a:ext cx="558873" cy="749300"/>
          </a:xfrm>
          <a:prstGeom prst="rect">
            <a:avLst/>
          </a:prstGeom>
        </p:spPr>
      </p:pic>
      <p:sp>
        <p:nvSpPr>
          <p:cNvPr id="32" name="TextBox 31"/>
          <p:cNvSpPr txBox="1"/>
          <p:nvPr/>
        </p:nvSpPr>
        <p:spPr>
          <a:xfrm>
            <a:off x="1962903" y="4324203"/>
            <a:ext cx="851816" cy="584776"/>
          </a:xfrm>
          <a:prstGeom prst="rect">
            <a:avLst/>
          </a:prstGeom>
          <a:noFill/>
        </p:spPr>
        <p:txBody>
          <a:bodyPr wrap="none" rtlCol="0">
            <a:spAutoFit/>
          </a:bodyPr>
          <a:lstStyle/>
          <a:p>
            <a:pPr algn="ctr"/>
            <a:r>
              <a:rPr lang="en-US" sz="1600" dirty="0" smtClean="0"/>
              <a:t>Franklin</a:t>
            </a:r>
            <a:br>
              <a:rPr lang="en-US" sz="1600" dirty="0" smtClean="0"/>
            </a:br>
            <a:r>
              <a:rPr lang="en-US" sz="1600" dirty="0" smtClean="0"/>
              <a:t>Dollar</a:t>
            </a:r>
            <a:endParaRPr lang="en-US" sz="1600" dirty="0"/>
          </a:p>
        </p:txBody>
      </p:sp>
      <p:grpSp>
        <p:nvGrpSpPr>
          <p:cNvPr id="17" name="Group 16"/>
          <p:cNvGrpSpPr/>
          <p:nvPr/>
        </p:nvGrpSpPr>
        <p:grpSpPr>
          <a:xfrm>
            <a:off x="7113593" y="5112056"/>
            <a:ext cx="2041244" cy="1757977"/>
            <a:chOff x="5741867" y="5099906"/>
            <a:chExt cx="2041244" cy="1757977"/>
          </a:xfrm>
        </p:grpSpPr>
        <p:grpSp>
          <p:nvGrpSpPr>
            <p:cNvPr id="42" name="Group 41"/>
            <p:cNvGrpSpPr/>
            <p:nvPr/>
          </p:nvGrpSpPr>
          <p:grpSpPr>
            <a:xfrm>
              <a:off x="5741867" y="5099906"/>
              <a:ext cx="2041244" cy="1757977"/>
              <a:chOff x="5311276" y="4617950"/>
              <a:chExt cx="2041244" cy="1757977"/>
            </a:xfrm>
          </p:grpSpPr>
          <p:sp>
            <p:nvSpPr>
              <p:cNvPr id="45" name="TextBox 44"/>
              <p:cNvSpPr txBox="1"/>
              <p:nvPr/>
            </p:nvSpPr>
            <p:spPr>
              <a:xfrm>
                <a:off x="5311276" y="4617950"/>
                <a:ext cx="2041244" cy="369332"/>
              </a:xfrm>
              <a:prstGeom prst="rect">
                <a:avLst/>
              </a:prstGeom>
              <a:noFill/>
            </p:spPr>
            <p:txBody>
              <a:bodyPr wrap="none" rtlCol="0">
                <a:spAutoFit/>
              </a:bodyPr>
              <a:lstStyle/>
              <a:p>
                <a:r>
                  <a:rPr lang="en-US" b="1" dirty="0" smtClean="0"/>
                  <a:t>Naval Research Lab</a:t>
                </a:r>
                <a:endParaRPr lang="en-US" b="1" dirty="0"/>
              </a:p>
            </p:txBody>
          </p:sp>
          <p:sp>
            <p:nvSpPr>
              <p:cNvPr id="46" name="TextBox 45"/>
              <p:cNvSpPr txBox="1"/>
              <p:nvPr/>
            </p:nvSpPr>
            <p:spPr>
              <a:xfrm>
                <a:off x="5718394" y="6037373"/>
                <a:ext cx="1402948" cy="338554"/>
              </a:xfrm>
              <a:prstGeom prst="rect">
                <a:avLst/>
              </a:prstGeom>
              <a:noFill/>
            </p:spPr>
            <p:txBody>
              <a:bodyPr wrap="none" rtlCol="0">
                <a:spAutoFit/>
              </a:bodyPr>
              <a:lstStyle/>
              <a:p>
                <a:r>
                  <a:rPr lang="en-US" sz="1600" dirty="0" smtClean="0"/>
                  <a:t>George </a:t>
                </a:r>
                <a:r>
                  <a:rPr lang="en-US" sz="1600" dirty="0" err="1" smtClean="0"/>
                  <a:t>Petrov</a:t>
                </a:r>
                <a:endParaRPr lang="en-US" sz="1600" dirty="0"/>
              </a:p>
            </p:txBody>
          </p:sp>
        </p:grpSp>
        <p:pic>
          <p:nvPicPr>
            <p:cNvPr id="13" name="Picture 12" descr="Screen Shot 2014-03-05 at 4.54.04 PM.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299873" y="5474711"/>
              <a:ext cx="1026913" cy="1044618"/>
            </a:xfrm>
            <a:prstGeom prst="rect">
              <a:avLst/>
            </a:prstGeom>
          </p:spPr>
        </p:pic>
      </p:grpSp>
      <p:grpSp>
        <p:nvGrpSpPr>
          <p:cNvPr id="33" name="Group 32"/>
          <p:cNvGrpSpPr/>
          <p:nvPr/>
        </p:nvGrpSpPr>
        <p:grpSpPr>
          <a:xfrm>
            <a:off x="4794456" y="3261110"/>
            <a:ext cx="3741665" cy="1850946"/>
            <a:chOff x="4911415" y="3175943"/>
            <a:chExt cx="3741665" cy="1850946"/>
          </a:xfrm>
        </p:grpSpPr>
        <p:grpSp>
          <p:nvGrpSpPr>
            <p:cNvPr id="34" name="Group 33"/>
            <p:cNvGrpSpPr/>
            <p:nvPr/>
          </p:nvGrpSpPr>
          <p:grpSpPr>
            <a:xfrm>
              <a:off x="4911415" y="3175943"/>
              <a:ext cx="3741665" cy="1237159"/>
              <a:chOff x="4836025" y="5620841"/>
              <a:chExt cx="3741665" cy="1237159"/>
            </a:xfrm>
          </p:grpSpPr>
          <p:pic>
            <p:nvPicPr>
              <p:cNvPr id="38" name="Picture 2" descr="Kyle_pic"/>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267315" y="5620841"/>
                <a:ext cx="877418" cy="1237159"/>
              </a:xfrm>
              <a:prstGeom prst="rect">
                <a:avLst/>
              </a:prstGeom>
              <a:noFill/>
            </p:spPr>
          </p:pic>
          <p:pic>
            <p:nvPicPr>
              <p:cNvPr id="39" name="Picture 4" descr="Gordana Dukovic"/>
              <p:cNvPicPr>
                <a:picLocks noChangeAspect="1" noChangeArrowheads="1"/>
              </p:cNvPicPr>
              <p:nvPr/>
            </p:nvPicPr>
            <p:blipFill>
              <a:blip r:embed="rId12" cstate="print"/>
              <a:srcRect/>
              <a:stretch>
                <a:fillRect/>
              </a:stretch>
            </p:blipFill>
            <p:spPr bwMode="auto">
              <a:xfrm>
                <a:off x="4836025" y="5639846"/>
                <a:ext cx="997849" cy="1218154"/>
              </a:xfrm>
              <a:prstGeom prst="rect">
                <a:avLst/>
              </a:prstGeom>
              <a:noFill/>
            </p:spPr>
          </p:pic>
          <p:pic>
            <p:nvPicPr>
              <p:cNvPr id="40" name="Picture 3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90540" y="5620841"/>
                <a:ext cx="987150" cy="1237159"/>
              </a:xfrm>
              <a:prstGeom prst="rect">
                <a:avLst/>
              </a:prstGeom>
            </p:spPr>
          </p:pic>
        </p:grpSp>
        <p:sp>
          <p:nvSpPr>
            <p:cNvPr id="35" name="TextBox 34"/>
            <p:cNvSpPr txBox="1"/>
            <p:nvPr/>
          </p:nvSpPr>
          <p:spPr>
            <a:xfrm>
              <a:off x="5024356" y="4413102"/>
              <a:ext cx="906017" cy="584776"/>
            </a:xfrm>
            <a:prstGeom prst="rect">
              <a:avLst/>
            </a:prstGeom>
            <a:noFill/>
          </p:spPr>
          <p:txBody>
            <a:bodyPr wrap="none" rtlCol="0">
              <a:spAutoFit/>
            </a:bodyPr>
            <a:lstStyle/>
            <a:p>
              <a:r>
                <a:rPr lang="en-US" sz="1600" dirty="0" err="1" smtClean="0"/>
                <a:t>Gordana</a:t>
              </a:r>
              <a:r>
                <a:rPr lang="en-US" sz="1600" dirty="0" smtClean="0"/>
                <a:t> </a:t>
              </a:r>
            </a:p>
            <a:p>
              <a:r>
                <a:rPr lang="en-US" sz="1600" dirty="0" err="1" smtClean="0"/>
                <a:t>Dukovic</a:t>
              </a:r>
              <a:endParaRPr lang="en-US" sz="1600" dirty="0"/>
            </a:p>
          </p:txBody>
        </p:sp>
        <p:sp>
          <p:nvSpPr>
            <p:cNvPr id="36" name="TextBox 35"/>
            <p:cNvSpPr txBox="1"/>
            <p:nvPr/>
          </p:nvSpPr>
          <p:spPr>
            <a:xfrm>
              <a:off x="5978068" y="4394916"/>
              <a:ext cx="1639491" cy="584776"/>
            </a:xfrm>
            <a:prstGeom prst="rect">
              <a:avLst/>
            </a:prstGeom>
            <a:noFill/>
          </p:spPr>
          <p:txBody>
            <a:bodyPr wrap="none" rtlCol="0">
              <a:spAutoFit/>
            </a:bodyPr>
            <a:lstStyle/>
            <a:p>
              <a:pPr algn="ctr"/>
              <a:r>
                <a:rPr lang="en-US" sz="1600" dirty="0" smtClean="0"/>
                <a:t>Kyle</a:t>
              </a:r>
              <a:endParaRPr lang="en-US" sz="1600" dirty="0"/>
            </a:p>
            <a:p>
              <a:pPr algn="ctr"/>
              <a:r>
                <a:rPr lang="en-US" sz="1600" dirty="0" err="1" smtClean="0"/>
                <a:t>Schnitzenbaumer</a:t>
              </a:r>
              <a:endParaRPr lang="en-US" sz="1600" dirty="0"/>
            </a:p>
          </p:txBody>
        </p:sp>
        <p:sp>
          <p:nvSpPr>
            <p:cNvPr id="37" name="TextBox 36"/>
            <p:cNvSpPr txBox="1"/>
            <p:nvPr/>
          </p:nvSpPr>
          <p:spPr>
            <a:xfrm>
              <a:off x="7835610" y="4442113"/>
              <a:ext cx="728284" cy="584776"/>
            </a:xfrm>
            <a:prstGeom prst="rect">
              <a:avLst/>
            </a:prstGeom>
            <a:noFill/>
          </p:spPr>
          <p:txBody>
            <a:bodyPr wrap="none" rtlCol="0">
              <a:spAutoFit/>
            </a:bodyPr>
            <a:lstStyle/>
            <a:p>
              <a:r>
                <a:rPr lang="en-US" sz="1600" dirty="0" smtClean="0"/>
                <a:t>Molly</a:t>
              </a:r>
              <a:br>
                <a:rPr lang="en-US" sz="1600" dirty="0" smtClean="0"/>
              </a:br>
              <a:r>
                <a:rPr lang="en-US" sz="1600" dirty="0" err="1" smtClean="0"/>
                <a:t>Wilker</a:t>
              </a:r>
              <a:endParaRPr lang="en-US" sz="1600" dirty="0"/>
            </a:p>
          </p:txBody>
        </p:sp>
      </p:grpSp>
      <p:sp>
        <p:nvSpPr>
          <p:cNvPr id="3" name="Slide Number Placeholder 2"/>
          <p:cNvSpPr>
            <a:spLocks noGrp="1"/>
          </p:cNvSpPr>
          <p:nvPr>
            <p:ph type="sldNum" sz="quarter" idx="12"/>
          </p:nvPr>
        </p:nvSpPr>
        <p:spPr/>
        <p:txBody>
          <a:bodyPr/>
          <a:lstStyle/>
          <a:p>
            <a:fld id="{218B6639-C074-8B48-BE1A-E225E0D3ED0C}" type="slidenum">
              <a:rPr lang="en-US" smtClean="0"/>
              <a:t>56</a:t>
            </a:fld>
            <a:endParaRPr lang="en-US"/>
          </a:p>
        </p:txBody>
      </p:sp>
    </p:spTree>
    <p:extLst>
      <p:ext uri="{BB962C8B-B14F-4D97-AF65-F5344CB8AC3E}">
        <p14:creationId xmlns:p14="http://schemas.microsoft.com/office/powerpoint/2010/main" val="238765430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57</a:t>
            </a:fld>
            <a:endParaRPr lang="en-US"/>
          </a:p>
        </p:txBody>
      </p:sp>
      <p:sp>
        <p:nvSpPr>
          <p:cNvPr id="5" name="TextBox 4"/>
          <p:cNvSpPr txBox="1"/>
          <p:nvPr/>
        </p:nvSpPr>
        <p:spPr>
          <a:xfrm>
            <a:off x="457200" y="1249974"/>
            <a:ext cx="8341568" cy="5486203"/>
          </a:xfrm>
          <a:prstGeom prst="rect">
            <a:avLst/>
          </a:prstGeom>
          <a:noFill/>
        </p:spPr>
        <p:txBody>
          <a:bodyPr wrap="square" numCol="4" rtlCol="0">
            <a:spAutoFit/>
          </a:bodyPr>
          <a:lstStyle/>
          <a:p>
            <a:r>
              <a:rPr lang="en-US" sz="1400" dirty="0" smtClean="0"/>
              <a:t>Mary </a:t>
            </a:r>
            <a:r>
              <a:rPr lang="en-US" sz="1400" dirty="0" err="1" smtClean="0"/>
              <a:t>Musselman</a:t>
            </a:r>
            <a:endParaRPr lang="en-US" sz="1400" dirty="0"/>
          </a:p>
          <a:p>
            <a:r>
              <a:rPr lang="en-US" sz="1400" dirty="0" smtClean="0"/>
              <a:t>Dennis Hickstein </a:t>
            </a:r>
          </a:p>
          <a:p>
            <a:r>
              <a:rPr lang="en-US" sz="1400" dirty="0" smtClean="0"/>
              <a:t>Matt </a:t>
            </a:r>
            <a:r>
              <a:rPr lang="en-US" sz="1400" dirty="0" err="1" smtClean="0"/>
              <a:t>Musselman</a:t>
            </a:r>
            <a:endParaRPr lang="en-US" sz="1400" dirty="0"/>
          </a:p>
          <a:p>
            <a:r>
              <a:rPr lang="en-US" sz="1400" dirty="0" smtClean="0"/>
              <a:t>Laura Johnson </a:t>
            </a:r>
          </a:p>
          <a:p>
            <a:r>
              <a:rPr lang="en-US" sz="1400" dirty="0" smtClean="0"/>
              <a:t>Margaret </a:t>
            </a:r>
            <a:r>
              <a:rPr lang="en-US" sz="1400" dirty="0" err="1" smtClean="0"/>
              <a:t>Murnane</a:t>
            </a:r>
            <a:endParaRPr lang="en-US" sz="1400" dirty="0" smtClean="0"/>
          </a:p>
          <a:p>
            <a:r>
              <a:rPr lang="en-US" sz="1400" dirty="0" smtClean="0"/>
              <a:t>Henry </a:t>
            </a:r>
            <a:r>
              <a:rPr lang="en-US" sz="1400" dirty="0" err="1" smtClean="0"/>
              <a:t>Kapteyn</a:t>
            </a:r>
            <a:endParaRPr lang="en-US" sz="1400" dirty="0" smtClean="0"/>
          </a:p>
          <a:p>
            <a:r>
              <a:rPr lang="en-US" sz="1400" dirty="0" err="1" smtClean="0"/>
              <a:t>Predrag</a:t>
            </a:r>
            <a:r>
              <a:rPr lang="en-US" sz="1400" dirty="0" smtClean="0"/>
              <a:t> </a:t>
            </a:r>
            <a:r>
              <a:rPr lang="en-US" sz="1400" dirty="0" err="1" smtClean="0"/>
              <a:t>Ranitovic</a:t>
            </a:r>
            <a:endParaRPr lang="en-US" sz="1400" dirty="0"/>
          </a:p>
          <a:p>
            <a:r>
              <a:rPr lang="en-US" sz="1400" dirty="0" err="1" smtClean="0"/>
              <a:t>Xibin</a:t>
            </a:r>
            <a:r>
              <a:rPr lang="en-US" sz="1400" dirty="0" smtClean="0"/>
              <a:t> Zhou</a:t>
            </a:r>
          </a:p>
          <a:p>
            <a:r>
              <a:rPr lang="en-US" sz="1400" dirty="0" err="1" smtClean="0"/>
              <a:t>Robynne</a:t>
            </a:r>
            <a:r>
              <a:rPr lang="en-US" sz="1400" dirty="0" smtClean="0"/>
              <a:t> Lock</a:t>
            </a:r>
          </a:p>
          <a:p>
            <a:r>
              <a:rPr lang="en-US" sz="1400" dirty="0" smtClean="0"/>
              <a:t>Wei “Golden Bear” </a:t>
            </a:r>
            <a:r>
              <a:rPr lang="en-US" sz="1400" dirty="0" err="1" smtClean="0"/>
              <a:t>Xiong</a:t>
            </a:r>
            <a:endParaRPr lang="en-US" sz="1400" dirty="0" smtClean="0"/>
          </a:p>
          <a:p>
            <a:r>
              <a:rPr lang="en-US" sz="1400" dirty="0" smtClean="0"/>
              <a:t>Curtis Stevens</a:t>
            </a:r>
            <a:endParaRPr lang="en-US" sz="1400" dirty="0"/>
          </a:p>
          <a:p>
            <a:r>
              <a:rPr lang="en-US" sz="1400" dirty="0" smtClean="0"/>
              <a:t>Katie Johnson</a:t>
            </a:r>
            <a:endParaRPr lang="en-US" sz="1400" dirty="0"/>
          </a:p>
          <a:p>
            <a:r>
              <a:rPr lang="en-US" sz="1400" dirty="0" smtClean="0"/>
              <a:t>Jennifer Ellis</a:t>
            </a:r>
          </a:p>
          <a:p>
            <a:r>
              <a:rPr lang="en-US" sz="1400" dirty="0" smtClean="0"/>
              <a:t>F. Dollar</a:t>
            </a:r>
            <a:endParaRPr lang="en-US" sz="1400" dirty="0"/>
          </a:p>
          <a:p>
            <a:r>
              <a:rPr lang="en-US" sz="1400" dirty="0" err="1" smtClean="0"/>
              <a:t>Chengyuan</a:t>
            </a:r>
            <a:r>
              <a:rPr lang="en-US" sz="1400" dirty="0" smtClean="0"/>
              <a:t> Ding</a:t>
            </a:r>
            <a:endParaRPr lang="en-US" sz="1400" dirty="0"/>
          </a:p>
          <a:p>
            <a:r>
              <a:rPr lang="en-US" sz="1400" dirty="0" smtClean="0"/>
              <a:t>Paul </a:t>
            </a:r>
            <a:r>
              <a:rPr lang="en-US" sz="1400" dirty="0" err="1" smtClean="0"/>
              <a:t>Arpin</a:t>
            </a:r>
            <a:endParaRPr lang="en-US" sz="1400" dirty="0"/>
          </a:p>
          <a:p>
            <a:r>
              <a:rPr lang="en-US" sz="1400" dirty="0" smtClean="0"/>
              <a:t>Matt </a:t>
            </a:r>
            <a:r>
              <a:rPr lang="en-US" sz="1400" dirty="0" err="1" smtClean="0"/>
              <a:t>Seaberg</a:t>
            </a:r>
            <a:endParaRPr lang="en-US" sz="1400" dirty="0"/>
          </a:p>
          <a:p>
            <a:r>
              <a:rPr lang="en-US" sz="1400" dirty="0" smtClean="0"/>
              <a:t>Dan “Classical” Adams</a:t>
            </a:r>
            <a:endParaRPr lang="en-US" sz="1400" dirty="0"/>
          </a:p>
          <a:p>
            <a:r>
              <a:rPr lang="en-US" sz="1400" dirty="0" err="1" smtClean="0"/>
              <a:t>Tenio</a:t>
            </a:r>
            <a:r>
              <a:rPr lang="en-US" sz="1400" dirty="0" smtClean="0"/>
              <a:t> “Pops” </a:t>
            </a:r>
            <a:r>
              <a:rPr lang="en-US" sz="1400" dirty="0" err="1" smtClean="0"/>
              <a:t>Popmintchev</a:t>
            </a:r>
            <a:endParaRPr lang="en-US" sz="1400" dirty="0"/>
          </a:p>
          <a:p>
            <a:r>
              <a:rPr lang="en-US" sz="1400" dirty="0" smtClean="0"/>
              <a:t>Tory “</a:t>
            </a:r>
            <a:r>
              <a:rPr lang="en-US" sz="1400" dirty="0" err="1" smtClean="0"/>
              <a:t>UltraTorr</a:t>
            </a:r>
            <a:r>
              <a:rPr lang="en-US" sz="1400" dirty="0" smtClean="0"/>
              <a:t>” Carr</a:t>
            </a:r>
          </a:p>
          <a:p>
            <a:r>
              <a:rPr lang="en-US" sz="1400" dirty="0" smtClean="0"/>
              <a:t>Craig “America” </a:t>
            </a:r>
            <a:r>
              <a:rPr lang="en-US" sz="1400" dirty="0" err="1" smtClean="0"/>
              <a:t>Hogle</a:t>
            </a:r>
            <a:endParaRPr lang="en-US" sz="1400" dirty="0"/>
          </a:p>
          <a:p>
            <a:r>
              <a:rPr lang="en-US" sz="1400" dirty="0" smtClean="0"/>
              <a:t>Ellen “</a:t>
            </a:r>
            <a:r>
              <a:rPr lang="en-US" sz="1400" dirty="0" err="1" smtClean="0"/>
              <a:t>Yellen</a:t>
            </a:r>
            <a:r>
              <a:rPr lang="en-US" sz="1400" dirty="0" smtClean="0"/>
              <a:t>” </a:t>
            </a:r>
            <a:r>
              <a:rPr lang="en-US" sz="1400" dirty="0" err="1" smtClean="0"/>
              <a:t>Keister</a:t>
            </a:r>
            <a:endParaRPr lang="en-US" sz="1400" dirty="0"/>
          </a:p>
          <a:p>
            <a:r>
              <a:rPr lang="en-US" sz="1400" dirty="0" smtClean="0"/>
              <a:t>Chris Mancuso</a:t>
            </a:r>
            <a:endParaRPr lang="en-US" sz="1400" dirty="0"/>
          </a:p>
          <a:p>
            <a:r>
              <a:rPr lang="en-US" sz="1400" dirty="0" err="1" smtClean="0"/>
              <a:t>Bosheng</a:t>
            </a:r>
            <a:r>
              <a:rPr lang="en-US" sz="1400" dirty="0" smtClean="0"/>
              <a:t> Zhang</a:t>
            </a:r>
            <a:endParaRPr lang="en-US" sz="1400" dirty="0"/>
          </a:p>
          <a:p>
            <a:r>
              <a:rPr lang="en-US" sz="1400" dirty="0" err="1" smtClean="0"/>
              <a:t>Tingting</a:t>
            </a:r>
            <a:r>
              <a:rPr lang="en-US" sz="1400" dirty="0" smtClean="0"/>
              <a:t> Fan</a:t>
            </a:r>
            <a:endParaRPr lang="en-US" sz="1400" dirty="0"/>
          </a:p>
          <a:p>
            <a:r>
              <a:rPr lang="en-US" sz="1400" dirty="0" smtClean="0"/>
              <a:t>Ming</a:t>
            </a:r>
            <a:r>
              <a:rPr lang="en-US" sz="1400" dirty="0"/>
              <a:t>-Chang </a:t>
            </a:r>
            <a:r>
              <a:rPr lang="en-US" sz="1400" dirty="0" smtClean="0"/>
              <a:t>Chen</a:t>
            </a:r>
            <a:endParaRPr lang="en-US" sz="1400" dirty="0"/>
          </a:p>
          <a:p>
            <a:r>
              <a:rPr lang="en-US" sz="1400" dirty="0" smtClean="0"/>
              <a:t>Bill Peters</a:t>
            </a:r>
            <a:endParaRPr lang="en-US" sz="1400" dirty="0"/>
          </a:p>
          <a:p>
            <a:r>
              <a:rPr lang="en-US" sz="1400" dirty="0" err="1" smtClean="0"/>
              <a:t>Patrik</a:t>
            </a:r>
            <a:r>
              <a:rPr lang="en-US" sz="1400" dirty="0" smtClean="0"/>
              <a:t> </a:t>
            </a:r>
            <a:r>
              <a:rPr lang="en-US" sz="1400" dirty="0" err="1" smtClean="0"/>
              <a:t>Grychtol</a:t>
            </a:r>
            <a:endParaRPr lang="en-US" sz="1400" dirty="0"/>
          </a:p>
          <a:p>
            <a:r>
              <a:rPr lang="en-US" sz="1400" dirty="0" smtClean="0"/>
              <a:t>Michael </a:t>
            </a:r>
            <a:r>
              <a:rPr lang="en-US" sz="1400" dirty="0" err="1" smtClean="0"/>
              <a:t>Gerrity</a:t>
            </a:r>
            <a:endParaRPr lang="en-US" sz="1400" dirty="0"/>
          </a:p>
          <a:p>
            <a:r>
              <a:rPr lang="en-US" sz="1400" dirty="0" smtClean="0"/>
              <a:t>Wen Li</a:t>
            </a:r>
            <a:endParaRPr lang="en-US" sz="1400" dirty="0"/>
          </a:p>
          <a:p>
            <a:r>
              <a:rPr lang="en-US" sz="1400" dirty="0" smtClean="0"/>
              <a:t>Chan </a:t>
            </a:r>
            <a:r>
              <a:rPr lang="en-US" sz="1400" dirty="0"/>
              <a:t>La-o-</a:t>
            </a:r>
            <a:r>
              <a:rPr lang="en-US" sz="1400" dirty="0" err="1" smtClean="0"/>
              <a:t>vorakiat</a:t>
            </a:r>
            <a:endParaRPr lang="en-US" sz="1400" dirty="0"/>
          </a:p>
          <a:p>
            <a:r>
              <a:rPr lang="en-US" sz="1400" dirty="0" smtClean="0"/>
              <a:t>Stefan Witte</a:t>
            </a:r>
          </a:p>
          <a:p>
            <a:r>
              <a:rPr lang="en-US" sz="1400" dirty="0" smtClean="0"/>
              <a:t>Stefan Mathias </a:t>
            </a:r>
          </a:p>
          <a:p>
            <a:r>
              <a:rPr lang="en-US" sz="1400" dirty="0" smtClean="0"/>
              <a:t>Hans Green</a:t>
            </a:r>
            <a:endParaRPr lang="en-US" sz="1400" dirty="0"/>
          </a:p>
          <a:p>
            <a:r>
              <a:rPr lang="en-US" sz="1400" dirty="0" smtClean="0"/>
              <a:t>David </a:t>
            </a:r>
            <a:r>
              <a:rPr lang="en-US" sz="1400" dirty="0" err="1" smtClean="0"/>
              <a:t>Alchenberger</a:t>
            </a:r>
            <a:endParaRPr lang="en-US" sz="1400" dirty="0"/>
          </a:p>
          <a:p>
            <a:r>
              <a:rPr lang="en-US" sz="1400" dirty="0" smtClean="0"/>
              <a:t>Blaine Horner</a:t>
            </a:r>
            <a:endParaRPr lang="en-US" sz="1400" dirty="0"/>
          </a:p>
          <a:p>
            <a:r>
              <a:rPr lang="en-US" sz="1400" dirty="0" smtClean="0"/>
              <a:t>Kim Hagen</a:t>
            </a:r>
          </a:p>
          <a:p>
            <a:r>
              <a:rPr lang="en-US" sz="1400" dirty="0" smtClean="0"/>
              <a:t>Ariel Paul</a:t>
            </a:r>
          </a:p>
          <a:p>
            <a:r>
              <a:rPr lang="en-US" sz="1400" dirty="0" smtClean="0"/>
              <a:t>Todd </a:t>
            </a:r>
            <a:r>
              <a:rPr lang="en-US" sz="1400" dirty="0" err="1" smtClean="0"/>
              <a:t>Asnicar</a:t>
            </a:r>
            <a:endParaRPr lang="en-US" sz="1400" dirty="0" smtClean="0"/>
          </a:p>
          <a:p>
            <a:r>
              <a:rPr lang="en-US" sz="1400" dirty="0" err="1" smtClean="0"/>
              <a:t>Kels</a:t>
            </a:r>
            <a:r>
              <a:rPr lang="en-US" sz="1400" dirty="0" smtClean="0"/>
              <a:t> </a:t>
            </a:r>
            <a:r>
              <a:rPr lang="en-US" sz="1400" dirty="0" err="1" smtClean="0"/>
              <a:t>Detra</a:t>
            </a:r>
            <a:endParaRPr lang="en-US" sz="1400" dirty="0" smtClean="0"/>
          </a:p>
          <a:p>
            <a:r>
              <a:rPr lang="en-US" sz="1400" dirty="0" smtClean="0"/>
              <a:t>J. R. </a:t>
            </a:r>
            <a:r>
              <a:rPr lang="en-US" sz="1400" dirty="0" err="1" smtClean="0"/>
              <a:t>Raith</a:t>
            </a:r>
            <a:endParaRPr lang="en-US" sz="1400" dirty="0" smtClean="0"/>
          </a:p>
          <a:p>
            <a:r>
              <a:rPr lang="en-US" sz="1400" dirty="0" smtClean="0"/>
              <a:t>Brad Baxley </a:t>
            </a:r>
          </a:p>
          <a:p>
            <a:r>
              <a:rPr lang="en-US" sz="1400" dirty="0" smtClean="0"/>
              <a:t>Kyle </a:t>
            </a:r>
            <a:r>
              <a:rPr lang="en-US" sz="1400" dirty="0" err="1" smtClean="0"/>
              <a:t>Schnitzenbaumer</a:t>
            </a:r>
            <a:endParaRPr lang="en-US" sz="1400" dirty="0"/>
          </a:p>
          <a:p>
            <a:r>
              <a:rPr lang="en-US" sz="1400" dirty="0" smtClean="0"/>
              <a:t>Molly </a:t>
            </a:r>
            <a:r>
              <a:rPr lang="en-US" sz="1400" dirty="0" err="1" smtClean="0"/>
              <a:t>Wilker</a:t>
            </a:r>
            <a:endParaRPr lang="en-US" sz="1400" dirty="0" smtClean="0"/>
          </a:p>
          <a:p>
            <a:r>
              <a:rPr lang="en-US" sz="1400" dirty="0" err="1" smtClean="0"/>
              <a:t>Gordana</a:t>
            </a:r>
            <a:r>
              <a:rPr lang="en-US" sz="1400" dirty="0" smtClean="0"/>
              <a:t> </a:t>
            </a:r>
            <a:r>
              <a:rPr lang="en-US" sz="1400" dirty="0" err="1" smtClean="0"/>
              <a:t>Dukovic</a:t>
            </a:r>
            <a:endParaRPr lang="en-US" sz="1400" dirty="0" smtClean="0"/>
          </a:p>
          <a:p>
            <a:r>
              <a:rPr lang="en-US" sz="1400" dirty="0" smtClean="0"/>
              <a:t>Brett Palm</a:t>
            </a:r>
          </a:p>
          <a:p>
            <a:r>
              <a:rPr lang="en-US" sz="1400" dirty="0" smtClean="0"/>
              <a:t>Jose Jimenez</a:t>
            </a:r>
          </a:p>
          <a:p>
            <a:r>
              <a:rPr lang="en-US" sz="1400" dirty="0" smtClean="0"/>
              <a:t>Pedro </a:t>
            </a:r>
            <a:r>
              <a:rPr lang="en-US" sz="1400" dirty="0" err="1" smtClean="0"/>
              <a:t>Campuzano</a:t>
            </a:r>
            <a:r>
              <a:rPr lang="en-US" sz="1400" dirty="0"/>
              <a:t>–</a:t>
            </a:r>
            <a:r>
              <a:rPr lang="en-US" sz="1400" dirty="0" err="1" smtClean="0"/>
              <a:t>Jost</a:t>
            </a:r>
            <a:endParaRPr lang="en-US" sz="1400" dirty="0" smtClean="0"/>
          </a:p>
          <a:p>
            <a:r>
              <a:rPr lang="en-US" sz="1400" dirty="0" smtClean="0"/>
              <a:t>Jim Gaffney</a:t>
            </a:r>
          </a:p>
          <a:p>
            <a:r>
              <a:rPr lang="en-US" sz="1400" dirty="0" smtClean="0"/>
              <a:t>Mark </a:t>
            </a:r>
            <a:r>
              <a:rPr lang="en-US" sz="1400" dirty="0" err="1" smtClean="0"/>
              <a:t>Foord</a:t>
            </a:r>
            <a:endParaRPr lang="en-US" sz="1400" dirty="0" smtClean="0"/>
          </a:p>
          <a:p>
            <a:r>
              <a:rPr lang="en-US" sz="1400" dirty="0" smtClean="0"/>
              <a:t>Steve Libby</a:t>
            </a:r>
          </a:p>
          <a:p>
            <a:r>
              <a:rPr lang="en-US" sz="1400" dirty="0" err="1" smtClean="0"/>
              <a:t>Ymkje</a:t>
            </a:r>
            <a:r>
              <a:rPr lang="en-US" sz="1400" dirty="0" smtClean="0"/>
              <a:t> </a:t>
            </a:r>
            <a:r>
              <a:rPr lang="en-US" sz="1400" dirty="0" err="1" smtClean="0"/>
              <a:t>Huismans</a:t>
            </a:r>
            <a:endParaRPr lang="en-US" sz="1400" dirty="0" smtClean="0"/>
          </a:p>
          <a:p>
            <a:r>
              <a:rPr lang="en-US" sz="1400" dirty="0" smtClean="0"/>
              <a:t>Marc </a:t>
            </a:r>
            <a:r>
              <a:rPr lang="en-US" sz="1400" dirty="0" err="1" smtClean="0"/>
              <a:t>Vrakking</a:t>
            </a:r>
            <a:endParaRPr lang="en-US" sz="1400" dirty="0" smtClean="0"/>
          </a:p>
          <a:p>
            <a:r>
              <a:rPr lang="en-US" sz="1400" dirty="0" smtClean="0"/>
              <a:t>Xiao-Min Tong</a:t>
            </a:r>
          </a:p>
          <a:p>
            <a:r>
              <a:rPr lang="en-US" sz="1400" dirty="0" err="1" smtClean="0"/>
              <a:t>Ofer</a:t>
            </a:r>
            <a:r>
              <a:rPr lang="en-US" sz="1400" dirty="0" smtClean="0"/>
              <a:t> </a:t>
            </a:r>
            <a:r>
              <a:rPr lang="en-US" sz="1400" dirty="0" err="1" smtClean="0"/>
              <a:t>Kfir</a:t>
            </a:r>
            <a:endParaRPr lang="en-US" sz="1400" dirty="0" smtClean="0"/>
          </a:p>
          <a:p>
            <a:r>
              <a:rPr lang="en-US" sz="1400" dirty="0" smtClean="0"/>
              <a:t>Oren Cohen</a:t>
            </a:r>
          </a:p>
          <a:p>
            <a:r>
              <a:rPr lang="en-US" sz="1400" dirty="0" err="1" smtClean="0"/>
              <a:t>Avner</a:t>
            </a:r>
            <a:r>
              <a:rPr lang="en-US" sz="1400" dirty="0" smtClean="0"/>
              <a:t> Fleischer</a:t>
            </a:r>
          </a:p>
          <a:p>
            <a:r>
              <a:rPr lang="en-US" sz="1400" dirty="0" smtClean="0"/>
              <a:t>Luis </a:t>
            </a:r>
            <a:r>
              <a:rPr lang="en-US" sz="1400" dirty="0" err="1" smtClean="0"/>
              <a:t>Miaja</a:t>
            </a:r>
            <a:r>
              <a:rPr lang="en-US" sz="1400" dirty="0" smtClean="0"/>
              <a:t>-Avila</a:t>
            </a:r>
          </a:p>
          <a:p>
            <a:r>
              <a:rPr lang="en-US" sz="1400" dirty="0" smtClean="0"/>
              <a:t>Carlos Hernandez-Garcia Andreas Becker</a:t>
            </a:r>
          </a:p>
          <a:p>
            <a:r>
              <a:rPr lang="en-US" sz="1400" dirty="0" smtClean="0"/>
              <a:t>George </a:t>
            </a:r>
            <a:r>
              <a:rPr lang="en-US" sz="1400" dirty="0" err="1" smtClean="0"/>
              <a:t>Petrov</a:t>
            </a:r>
            <a:endParaRPr lang="en-US" sz="1400" dirty="0" smtClean="0"/>
          </a:p>
          <a:p>
            <a:r>
              <a:rPr lang="en-US" sz="1400" dirty="0" smtClean="0"/>
              <a:t>Mikhail </a:t>
            </a:r>
            <a:r>
              <a:rPr lang="en-US" sz="1400" dirty="0" err="1" smtClean="0"/>
              <a:t>Ryazanov</a:t>
            </a:r>
            <a:r>
              <a:rPr lang="en-US" sz="1400" dirty="0" smtClean="0"/>
              <a:t> </a:t>
            </a:r>
          </a:p>
          <a:p>
            <a:r>
              <a:rPr lang="en-US" sz="1400" dirty="0" smtClean="0"/>
              <a:t>Hanna </a:t>
            </a:r>
            <a:r>
              <a:rPr lang="en-US" sz="1400" dirty="0" err="1" smtClean="0"/>
              <a:t>Reisler</a:t>
            </a:r>
            <a:r>
              <a:rPr lang="en-US" sz="1400" dirty="0" smtClean="0"/>
              <a:t> </a:t>
            </a:r>
          </a:p>
          <a:p>
            <a:r>
              <a:rPr lang="en-US" sz="1400" dirty="0" smtClean="0"/>
              <a:t>Robbie Wright</a:t>
            </a:r>
          </a:p>
          <a:p>
            <a:r>
              <a:rPr lang="en-US" sz="1400" dirty="0" smtClean="0"/>
              <a:t>Jennifer Li</a:t>
            </a:r>
          </a:p>
          <a:p>
            <a:r>
              <a:rPr lang="en-US" sz="1400" dirty="0" smtClean="0"/>
              <a:t>Ethan Scott</a:t>
            </a:r>
          </a:p>
          <a:p>
            <a:r>
              <a:rPr lang="en-US" sz="1400" dirty="0" err="1" smtClean="0"/>
              <a:t>Maithreyi</a:t>
            </a:r>
            <a:r>
              <a:rPr lang="en-US" sz="1400" dirty="0" smtClean="0"/>
              <a:t> </a:t>
            </a:r>
            <a:r>
              <a:rPr lang="en-US" sz="1400" dirty="0" err="1" smtClean="0"/>
              <a:t>Gopalakrishnan</a:t>
            </a:r>
            <a:endParaRPr lang="en-US" sz="1400" dirty="0" smtClean="0"/>
          </a:p>
          <a:p>
            <a:r>
              <a:rPr lang="en-US" sz="1400" dirty="0" smtClean="0"/>
              <a:t>Leigh Martin</a:t>
            </a:r>
            <a:endParaRPr lang="en-US" sz="1400" dirty="0"/>
          </a:p>
          <a:p>
            <a:r>
              <a:rPr lang="en-US" sz="1400" dirty="0" err="1" smtClean="0"/>
              <a:t>Xiaoshi</a:t>
            </a:r>
            <a:r>
              <a:rPr lang="en-US" sz="1400" dirty="0" smtClean="0"/>
              <a:t> Zhang</a:t>
            </a:r>
          </a:p>
          <a:p>
            <a:r>
              <a:rPr lang="en-US" sz="1400" dirty="0" smtClean="0"/>
              <a:t>Mike Walls</a:t>
            </a:r>
          </a:p>
          <a:p>
            <a:r>
              <a:rPr lang="en-US" sz="1400" dirty="0" smtClean="0"/>
              <a:t>Daisy </a:t>
            </a:r>
            <a:r>
              <a:rPr lang="en-US" sz="1400" dirty="0" err="1" smtClean="0"/>
              <a:t>Raymondson</a:t>
            </a:r>
            <a:endParaRPr lang="en-US" sz="1400" dirty="0"/>
          </a:p>
          <a:p>
            <a:r>
              <a:rPr lang="en-US" sz="1400" dirty="0" smtClean="0"/>
              <a:t>Neil Anderson</a:t>
            </a:r>
          </a:p>
          <a:p>
            <a:r>
              <a:rPr lang="en-US" sz="1400" dirty="0" smtClean="0"/>
              <a:t>Sterling Backus</a:t>
            </a:r>
          </a:p>
          <a:p>
            <a:endParaRPr lang="en-US" sz="1400" b="1" dirty="0" smtClean="0"/>
          </a:p>
          <a:p>
            <a:endParaRPr lang="en-US" sz="1400" b="1" dirty="0" smtClean="0"/>
          </a:p>
          <a:p>
            <a:r>
              <a:rPr lang="en-US" sz="1400" b="1" dirty="0" smtClean="0"/>
              <a:t>David Jonas</a:t>
            </a:r>
          </a:p>
          <a:p>
            <a:r>
              <a:rPr lang="en-US" sz="1400" b="1" dirty="0" err="1" smtClean="0"/>
              <a:t>Agnieszka</a:t>
            </a:r>
            <a:r>
              <a:rPr lang="en-US" sz="1400" b="1" dirty="0" smtClean="0"/>
              <a:t> </a:t>
            </a:r>
            <a:r>
              <a:rPr lang="en-US" sz="1400" b="1" dirty="0" err="1" smtClean="0"/>
              <a:t>Jaron</a:t>
            </a:r>
            <a:r>
              <a:rPr lang="en-US" sz="1400" b="1" dirty="0" smtClean="0"/>
              <a:t>-Becker</a:t>
            </a:r>
          </a:p>
          <a:p>
            <a:r>
              <a:rPr lang="en-US" sz="1400" b="1" dirty="0" smtClean="0"/>
              <a:t>Ralph Jimenez</a:t>
            </a:r>
          </a:p>
          <a:p>
            <a:r>
              <a:rPr lang="en-US" sz="1400" b="1" dirty="0" smtClean="0"/>
              <a:t>W. Carl </a:t>
            </a:r>
            <a:r>
              <a:rPr lang="en-US" sz="1400" b="1" dirty="0" err="1" smtClean="0"/>
              <a:t>Lineberger</a:t>
            </a:r>
            <a:endParaRPr lang="en-US" sz="1400" b="1" dirty="0"/>
          </a:p>
          <a:p>
            <a:r>
              <a:rPr lang="en-US" sz="1400" dirty="0" smtClean="0"/>
              <a:t>Jason Haas</a:t>
            </a:r>
          </a:p>
          <a:p>
            <a:r>
              <a:rPr lang="en-US" sz="1400" dirty="0" smtClean="0"/>
              <a:t>Hillary Smith</a:t>
            </a:r>
          </a:p>
          <a:p>
            <a:r>
              <a:rPr lang="en-US" sz="1400" dirty="0" smtClean="0"/>
              <a:t>Julie “Red pencil” Phillips</a:t>
            </a:r>
            <a:endParaRPr lang="en-US" sz="1400" dirty="0"/>
          </a:p>
        </p:txBody>
      </p:sp>
    </p:spTree>
    <p:extLst>
      <p:ext uri="{BB962C8B-B14F-4D97-AF65-F5344CB8AC3E}">
        <p14:creationId xmlns:p14="http://schemas.microsoft.com/office/powerpoint/2010/main" val="329971381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
        <p:nvSpPr>
          <p:cNvPr id="3" name="Slide Number Placeholder 2"/>
          <p:cNvSpPr>
            <a:spLocks noGrp="1"/>
          </p:cNvSpPr>
          <p:nvPr>
            <p:ph type="sldNum" sz="quarter" idx="12"/>
          </p:nvPr>
        </p:nvSpPr>
        <p:spPr/>
        <p:txBody>
          <a:bodyPr/>
          <a:lstStyle/>
          <a:p>
            <a:fld id="{218B6639-C074-8B48-BE1A-E225E0D3ED0C}" type="slidenum">
              <a:rPr lang="en-US" smtClean="0"/>
              <a:t>58</a:t>
            </a:fld>
            <a:endParaRPr lang="en-US"/>
          </a:p>
        </p:txBody>
      </p:sp>
    </p:spTree>
    <p:extLst>
      <p:ext uri="{BB962C8B-B14F-4D97-AF65-F5344CB8AC3E}">
        <p14:creationId xmlns:p14="http://schemas.microsoft.com/office/powerpoint/2010/main" val="171267063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
        <p:nvSpPr>
          <p:cNvPr id="3" name="Slide Number Placeholder 2"/>
          <p:cNvSpPr>
            <a:spLocks noGrp="1"/>
          </p:cNvSpPr>
          <p:nvPr>
            <p:ph type="sldNum" sz="quarter" idx="12"/>
          </p:nvPr>
        </p:nvSpPr>
        <p:spPr/>
        <p:txBody>
          <a:bodyPr/>
          <a:lstStyle/>
          <a:p>
            <a:fld id="{218B6639-C074-8B48-BE1A-E225E0D3ED0C}" type="slidenum">
              <a:rPr lang="en-US" smtClean="0"/>
              <a:t>59</a:t>
            </a:fld>
            <a:endParaRPr lang="en-US"/>
          </a:p>
        </p:txBody>
      </p:sp>
    </p:spTree>
    <p:extLst>
      <p:ext uri="{BB962C8B-B14F-4D97-AF65-F5344CB8AC3E}">
        <p14:creationId xmlns:p14="http://schemas.microsoft.com/office/powerpoint/2010/main" val="40218742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55824" y="1730192"/>
            <a:ext cx="1916809" cy="1323700"/>
          </a:xfrm>
          <a:prstGeom prst="rect">
            <a:avLst/>
          </a:prstGeom>
        </p:spPr>
      </p:pic>
      <p:pic>
        <p:nvPicPr>
          <p:cNvPr id="71" name="Picture 7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9523" y="1316380"/>
            <a:ext cx="1742699" cy="1527238"/>
          </a:xfrm>
          <a:prstGeom prst="rect">
            <a:avLst/>
          </a:prstGeom>
        </p:spPr>
      </p:pic>
      <p:sp>
        <p:nvSpPr>
          <p:cNvPr id="2" name="Title 1"/>
          <p:cNvSpPr>
            <a:spLocks noGrp="1"/>
          </p:cNvSpPr>
          <p:nvPr>
            <p:ph type="title"/>
          </p:nvPr>
        </p:nvSpPr>
        <p:spPr/>
        <p:txBody>
          <a:bodyPr/>
          <a:lstStyle/>
          <a:p>
            <a:r>
              <a:rPr lang="en-US" dirty="0" smtClean="0"/>
              <a:t>Timescales</a:t>
            </a:r>
            <a:endParaRPr lang="en-US" dirty="0"/>
          </a:p>
        </p:txBody>
      </p:sp>
      <p:cxnSp>
        <p:nvCxnSpPr>
          <p:cNvPr id="5" name="Straight Connector 4"/>
          <p:cNvCxnSpPr/>
          <p:nvPr/>
        </p:nvCxnSpPr>
        <p:spPr>
          <a:xfrm>
            <a:off x="517640" y="5211071"/>
            <a:ext cx="8382000" cy="19538"/>
          </a:xfrm>
          <a:prstGeom prst="line">
            <a:avLst/>
          </a:prstGeom>
          <a:ln w="38100" cmpd="sng">
            <a:solidFill>
              <a:srgbClr val="3366FF"/>
            </a:solidFill>
          </a:ln>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a:off x="4770173"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8380881"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5958107"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7208573"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1249342"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613496"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2460726" y="5060763"/>
            <a:ext cx="0" cy="339692"/>
          </a:xfrm>
          <a:prstGeom prst="line">
            <a:avLst/>
          </a:prstGeom>
          <a:ln w="38100" cmpd="sng">
            <a:solidFill>
              <a:srgbClr val="0000FF"/>
            </a:solidFill>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4301252" y="5504148"/>
            <a:ext cx="937842" cy="461665"/>
          </a:xfrm>
          <a:prstGeom prst="rect">
            <a:avLst/>
          </a:prstGeom>
          <a:noFill/>
        </p:spPr>
        <p:txBody>
          <a:bodyPr wrap="square" rtlCol="0">
            <a:spAutoFit/>
          </a:bodyPr>
          <a:lstStyle/>
          <a:p>
            <a:pPr algn="ctr"/>
            <a:r>
              <a:rPr lang="en-US" sz="2400" dirty="0" smtClean="0"/>
              <a:t>10</a:t>
            </a:r>
            <a:r>
              <a:rPr lang="en-US" sz="2400" baseline="30000" dirty="0" smtClean="0"/>
              <a:t>-12</a:t>
            </a:r>
            <a:endParaRPr lang="en-US" sz="2400" dirty="0"/>
          </a:p>
        </p:txBody>
      </p:sp>
      <p:sp>
        <p:nvSpPr>
          <p:cNvPr id="15" name="TextBox 14"/>
          <p:cNvSpPr txBox="1"/>
          <p:nvPr/>
        </p:nvSpPr>
        <p:spPr>
          <a:xfrm>
            <a:off x="5489186" y="5504148"/>
            <a:ext cx="937842" cy="461665"/>
          </a:xfrm>
          <a:prstGeom prst="rect">
            <a:avLst/>
          </a:prstGeom>
          <a:noFill/>
        </p:spPr>
        <p:txBody>
          <a:bodyPr wrap="square" rtlCol="0">
            <a:spAutoFit/>
          </a:bodyPr>
          <a:lstStyle/>
          <a:p>
            <a:pPr algn="ctr"/>
            <a:r>
              <a:rPr lang="en-US" sz="2400" dirty="0" smtClean="0"/>
              <a:t>10</a:t>
            </a:r>
            <a:r>
              <a:rPr lang="en-US" sz="2400" baseline="30000" dirty="0" smtClean="0"/>
              <a:t>-15</a:t>
            </a:r>
            <a:endParaRPr lang="en-US" sz="2400" dirty="0"/>
          </a:p>
        </p:txBody>
      </p:sp>
      <p:sp>
        <p:nvSpPr>
          <p:cNvPr id="16" name="TextBox 15"/>
          <p:cNvSpPr txBox="1"/>
          <p:nvPr/>
        </p:nvSpPr>
        <p:spPr>
          <a:xfrm>
            <a:off x="6739652" y="5504148"/>
            <a:ext cx="937842" cy="461665"/>
          </a:xfrm>
          <a:prstGeom prst="rect">
            <a:avLst/>
          </a:prstGeom>
          <a:noFill/>
        </p:spPr>
        <p:txBody>
          <a:bodyPr wrap="square" rtlCol="0">
            <a:spAutoFit/>
          </a:bodyPr>
          <a:lstStyle/>
          <a:p>
            <a:pPr algn="ctr"/>
            <a:r>
              <a:rPr lang="en-US" sz="2400" dirty="0" smtClean="0"/>
              <a:t>10</a:t>
            </a:r>
            <a:r>
              <a:rPr lang="en-US" sz="2400" baseline="30000" dirty="0" smtClean="0"/>
              <a:t>-18</a:t>
            </a:r>
            <a:endParaRPr lang="en-US" sz="2400" dirty="0"/>
          </a:p>
        </p:txBody>
      </p:sp>
      <p:sp>
        <p:nvSpPr>
          <p:cNvPr id="17" name="TextBox 16"/>
          <p:cNvSpPr txBox="1"/>
          <p:nvPr/>
        </p:nvSpPr>
        <p:spPr>
          <a:xfrm>
            <a:off x="7911960" y="5504148"/>
            <a:ext cx="937842" cy="461665"/>
          </a:xfrm>
          <a:prstGeom prst="rect">
            <a:avLst/>
          </a:prstGeom>
          <a:noFill/>
        </p:spPr>
        <p:txBody>
          <a:bodyPr wrap="square" rtlCol="0">
            <a:spAutoFit/>
          </a:bodyPr>
          <a:lstStyle/>
          <a:p>
            <a:pPr algn="ctr"/>
            <a:r>
              <a:rPr lang="en-US" sz="2400" dirty="0" smtClean="0"/>
              <a:t>10</a:t>
            </a:r>
            <a:r>
              <a:rPr lang="en-US" sz="2400" baseline="30000" dirty="0" smtClean="0"/>
              <a:t>-21</a:t>
            </a:r>
          </a:p>
        </p:txBody>
      </p:sp>
      <p:sp>
        <p:nvSpPr>
          <p:cNvPr id="18" name="TextBox 17"/>
          <p:cNvSpPr txBox="1"/>
          <p:nvPr/>
        </p:nvSpPr>
        <p:spPr>
          <a:xfrm>
            <a:off x="780421" y="5504148"/>
            <a:ext cx="937842" cy="461665"/>
          </a:xfrm>
          <a:prstGeom prst="rect">
            <a:avLst/>
          </a:prstGeom>
          <a:noFill/>
        </p:spPr>
        <p:txBody>
          <a:bodyPr wrap="square" rtlCol="0">
            <a:spAutoFit/>
          </a:bodyPr>
          <a:lstStyle/>
          <a:p>
            <a:pPr algn="ctr"/>
            <a:r>
              <a:rPr lang="en-US" sz="2400" dirty="0" smtClean="0"/>
              <a:t>10</a:t>
            </a:r>
            <a:r>
              <a:rPr lang="en-US" sz="2400" baseline="30000" dirty="0" smtClean="0"/>
              <a:t>-</a:t>
            </a:r>
            <a:r>
              <a:rPr lang="en-US" sz="2400" baseline="30000" dirty="0"/>
              <a:t>3</a:t>
            </a:r>
            <a:endParaRPr lang="en-US" sz="2400" dirty="0"/>
          </a:p>
        </p:txBody>
      </p:sp>
      <p:sp>
        <p:nvSpPr>
          <p:cNvPr id="19" name="TextBox 18"/>
          <p:cNvSpPr txBox="1"/>
          <p:nvPr/>
        </p:nvSpPr>
        <p:spPr>
          <a:xfrm>
            <a:off x="1991805" y="5504148"/>
            <a:ext cx="937842" cy="461665"/>
          </a:xfrm>
          <a:prstGeom prst="rect">
            <a:avLst/>
          </a:prstGeom>
          <a:noFill/>
        </p:spPr>
        <p:txBody>
          <a:bodyPr wrap="square" rtlCol="0">
            <a:spAutoFit/>
          </a:bodyPr>
          <a:lstStyle/>
          <a:p>
            <a:pPr algn="ctr"/>
            <a:r>
              <a:rPr lang="en-US" sz="2400" dirty="0" smtClean="0"/>
              <a:t>10</a:t>
            </a:r>
            <a:r>
              <a:rPr lang="en-US" sz="2400" baseline="30000" dirty="0" smtClean="0"/>
              <a:t>-6</a:t>
            </a:r>
            <a:endParaRPr lang="en-US" sz="2400" dirty="0"/>
          </a:p>
        </p:txBody>
      </p:sp>
      <p:sp>
        <p:nvSpPr>
          <p:cNvPr id="20" name="TextBox 19"/>
          <p:cNvSpPr txBox="1"/>
          <p:nvPr/>
        </p:nvSpPr>
        <p:spPr>
          <a:xfrm>
            <a:off x="3144575" y="5504148"/>
            <a:ext cx="937842" cy="461665"/>
          </a:xfrm>
          <a:prstGeom prst="rect">
            <a:avLst/>
          </a:prstGeom>
          <a:noFill/>
        </p:spPr>
        <p:txBody>
          <a:bodyPr wrap="square" rtlCol="0">
            <a:spAutoFit/>
          </a:bodyPr>
          <a:lstStyle/>
          <a:p>
            <a:pPr algn="ctr"/>
            <a:r>
              <a:rPr lang="en-US" sz="2400" dirty="0" smtClean="0"/>
              <a:t>10</a:t>
            </a:r>
            <a:r>
              <a:rPr lang="en-US" sz="2400" baseline="30000" dirty="0" smtClean="0"/>
              <a:t>-9</a:t>
            </a:r>
            <a:endParaRPr lang="en-US" sz="2400" dirty="0"/>
          </a:p>
        </p:txBody>
      </p:sp>
      <p:cxnSp>
        <p:nvCxnSpPr>
          <p:cNvPr id="27" name="Straight Arrow Connector 26"/>
          <p:cNvCxnSpPr/>
          <p:nvPr/>
        </p:nvCxnSpPr>
        <p:spPr>
          <a:xfrm>
            <a:off x="2141421" y="4476752"/>
            <a:ext cx="0" cy="449978"/>
          </a:xfrm>
          <a:prstGeom prst="straightConnector1">
            <a:avLst/>
          </a:prstGeom>
          <a:ln w="38100" cmpd="sng">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329511" y="3748268"/>
            <a:ext cx="1649867" cy="646331"/>
          </a:xfrm>
          <a:prstGeom prst="rect">
            <a:avLst/>
          </a:prstGeom>
          <a:noFill/>
        </p:spPr>
        <p:txBody>
          <a:bodyPr wrap="square" rtlCol="0">
            <a:spAutoFit/>
          </a:bodyPr>
          <a:lstStyle/>
          <a:p>
            <a:pPr algn="ctr"/>
            <a:r>
              <a:rPr lang="en-US" dirty="0" smtClean="0"/>
              <a:t>Camera flash </a:t>
            </a:r>
          </a:p>
          <a:p>
            <a:pPr algn="ctr"/>
            <a:r>
              <a:rPr lang="en-US" dirty="0" smtClean="0"/>
              <a:t>(10 μs)</a:t>
            </a:r>
            <a:endParaRPr lang="en-US" dirty="0"/>
          </a:p>
        </p:txBody>
      </p:sp>
      <p:cxnSp>
        <p:nvCxnSpPr>
          <p:cNvPr id="29" name="Straight Arrow Connector 28"/>
          <p:cNvCxnSpPr>
            <a:stCxn id="30" idx="2"/>
          </p:cNvCxnSpPr>
          <p:nvPr/>
        </p:nvCxnSpPr>
        <p:spPr>
          <a:xfrm>
            <a:off x="933941" y="3298430"/>
            <a:ext cx="315401" cy="1612592"/>
          </a:xfrm>
          <a:prstGeom prst="straightConnector1">
            <a:avLst/>
          </a:prstGeom>
          <a:ln w="38100"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44231" y="2652099"/>
            <a:ext cx="2356344" cy="646331"/>
          </a:xfrm>
          <a:prstGeom prst="rect">
            <a:avLst/>
          </a:prstGeom>
          <a:noFill/>
        </p:spPr>
        <p:txBody>
          <a:bodyPr wrap="square" rtlCol="0">
            <a:spAutoFit/>
          </a:bodyPr>
          <a:lstStyle/>
          <a:p>
            <a:pPr algn="ctr"/>
            <a:r>
              <a:rPr lang="en-US" dirty="0" smtClean="0"/>
              <a:t>Time for neuron </a:t>
            </a:r>
          </a:p>
          <a:p>
            <a:pPr algn="ctr"/>
            <a:r>
              <a:rPr lang="en-US" dirty="0" smtClean="0"/>
              <a:t>to fire (1 ms)</a:t>
            </a:r>
            <a:endParaRPr lang="en-US" dirty="0"/>
          </a:p>
        </p:txBody>
      </p:sp>
      <p:cxnSp>
        <p:nvCxnSpPr>
          <p:cNvPr id="33" name="Straight Arrow Connector 32"/>
          <p:cNvCxnSpPr/>
          <p:nvPr/>
        </p:nvCxnSpPr>
        <p:spPr>
          <a:xfrm>
            <a:off x="7129260" y="2148417"/>
            <a:ext cx="0" cy="2715854"/>
          </a:xfrm>
          <a:prstGeom prst="straightConnector1">
            <a:avLst/>
          </a:prstGeom>
          <a:ln w="38100"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345360" y="2869246"/>
            <a:ext cx="2207840" cy="646331"/>
          </a:xfrm>
          <a:prstGeom prst="rect">
            <a:avLst/>
          </a:prstGeom>
          <a:noFill/>
        </p:spPr>
        <p:txBody>
          <a:bodyPr wrap="square" rtlCol="0">
            <a:spAutoFit/>
          </a:bodyPr>
          <a:lstStyle/>
          <a:p>
            <a:pPr algn="ctr"/>
            <a:r>
              <a:rPr lang="en-US" dirty="0" smtClean="0"/>
              <a:t>Bond vibrations </a:t>
            </a:r>
          </a:p>
          <a:p>
            <a:pPr algn="ctr"/>
            <a:r>
              <a:rPr lang="en-US" dirty="0" smtClean="0"/>
              <a:t>(~50 fs)</a:t>
            </a:r>
            <a:endParaRPr lang="en-US" dirty="0"/>
          </a:p>
        </p:txBody>
      </p:sp>
      <p:sp>
        <p:nvSpPr>
          <p:cNvPr id="36" name="TextBox 35"/>
          <p:cNvSpPr txBox="1"/>
          <p:nvPr/>
        </p:nvSpPr>
        <p:spPr>
          <a:xfrm>
            <a:off x="2473398" y="2631955"/>
            <a:ext cx="2152563" cy="646331"/>
          </a:xfrm>
          <a:prstGeom prst="rect">
            <a:avLst/>
          </a:prstGeom>
          <a:noFill/>
        </p:spPr>
        <p:txBody>
          <a:bodyPr wrap="square" rtlCol="0">
            <a:spAutoFit/>
          </a:bodyPr>
          <a:lstStyle/>
          <a:p>
            <a:pPr algn="ctr"/>
            <a:r>
              <a:rPr lang="en-US" dirty="0" smtClean="0"/>
              <a:t>CPU</a:t>
            </a:r>
            <a:r>
              <a:rPr lang="en-US" dirty="0"/>
              <a:t> </a:t>
            </a:r>
            <a:r>
              <a:rPr lang="en-US" dirty="0" smtClean="0"/>
              <a:t>clock cycle </a:t>
            </a:r>
          </a:p>
          <a:p>
            <a:pPr algn="ctr"/>
            <a:r>
              <a:rPr lang="en-US" dirty="0" smtClean="0"/>
              <a:t>(~300 </a:t>
            </a:r>
            <a:r>
              <a:rPr lang="en-US" dirty="0"/>
              <a:t>p</a:t>
            </a:r>
            <a:r>
              <a:rPr lang="en-US" dirty="0" smtClean="0"/>
              <a:t>s)</a:t>
            </a:r>
            <a:endParaRPr lang="en-US" dirty="0"/>
          </a:p>
        </p:txBody>
      </p:sp>
      <p:cxnSp>
        <p:nvCxnSpPr>
          <p:cNvPr id="37" name="Straight Arrow Connector 36"/>
          <p:cNvCxnSpPr/>
          <p:nvPr/>
        </p:nvCxnSpPr>
        <p:spPr>
          <a:xfrm>
            <a:off x="5431687" y="3515577"/>
            <a:ext cx="0" cy="1411153"/>
          </a:xfrm>
          <a:prstGeom prst="straightConnector1">
            <a:avLst/>
          </a:prstGeom>
          <a:ln w="38100" cmpd="sng">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1170" y="5832229"/>
            <a:ext cx="2356344" cy="369332"/>
          </a:xfrm>
          <a:prstGeom prst="rect">
            <a:avLst/>
          </a:prstGeom>
          <a:noFill/>
        </p:spPr>
        <p:txBody>
          <a:bodyPr wrap="square" rtlCol="0">
            <a:spAutoFit/>
          </a:bodyPr>
          <a:lstStyle/>
          <a:p>
            <a:pPr algn="ctr"/>
            <a:r>
              <a:rPr lang="en-US" dirty="0" smtClean="0"/>
              <a:t>millisecond</a:t>
            </a:r>
            <a:endParaRPr lang="en-US" dirty="0"/>
          </a:p>
        </p:txBody>
      </p:sp>
      <p:sp>
        <p:nvSpPr>
          <p:cNvPr id="43" name="TextBox 42"/>
          <p:cNvSpPr txBox="1"/>
          <p:nvPr/>
        </p:nvSpPr>
        <p:spPr>
          <a:xfrm>
            <a:off x="1257152" y="6127172"/>
            <a:ext cx="2356344" cy="369332"/>
          </a:xfrm>
          <a:prstGeom prst="rect">
            <a:avLst/>
          </a:prstGeom>
          <a:noFill/>
        </p:spPr>
        <p:txBody>
          <a:bodyPr wrap="square" rtlCol="0">
            <a:spAutoFit/>
          </a:bodyPr>
          <a:lstStyle/>
          <a:p>
            <a:pPr algn="ctr"/>
            <a:r>
              <a:rPr lang="en-US" dirty="0" smtClean="0"/>
              <a:t>microsecond</a:t>
            </a:r>
            <a:endParaRPr lang="en-US" dirty="0"/>
          </a:p>
        </p:txBody>
      </p:sp>
      <p:sp>
        <p:nvSpPr>
          <p:cNvPr id="44" name="TextBox 43"/>
          <p:cNvSpPr txBox="1"/>
          <p:nvPr/>
        </p:nvSpPr>
        <p:spPr>
          <a:xfrm>
            <a:off x="2380612" y="5832229"/>
            <a:ext cx="2356344" cy="369332"/>
          </a:xfrm>
          <a:prstGeom prst="rect">
            <a:avLst/>
          </a:prstGeom>
          <a:noFill/>
        </p:spPr>
        <p:txBody>
          <a:bodyPr wrap="square" rtlCol="0">
            <a:spAutoFit/>
          </a:bodyPr>
          <a:lstStyle/>
          <a:p>
            <a:pPr algn="ctr"/>
            <a:r>
              <a:rPr lang="en-US" dirty="0" smtClean="0"/>
              <a:t>nanosecond</a:t>
            </a:r>
            <a:endParaRPr lang="en-US" dirty="0"/>
          </a:p>
        </p:txBody>
      </p:sp>
      <p:sp>
        <p:nvSpPr>
          <p:cNvPr id="45" name="TextBox 44"/>
          <p:cNvSpPr txBox="1"/>
          <p:nvPr/>
        </p:nvSpPr>
        <p:spPr>
          <a:xfrm>
            <a:off x="3558784" y="6092810"/>
            <a:ext cx="2356344" cy="369332"/>
          </a:xfrm>
          <a:prstGeom prst="rect">
            <a:avLst/>
          </a:prstGeom>
          <a:noFill/>
        </p:spPr>
        <p:txBody>
          <a:bodyPr wrap="square" rtlCol="0">
            <a:spAutoFit/>
          </a:bodyPr>
          <a:lstStyle/>
          <a:p>
            <a:pPr algn="ctr"/>
            <a:r>
              <a:rPr lang="en-US" dirty="0" smtClean="0"/>
              <a:t>picosecond</a:t>
            </a:r>
            <a:endParaRPr lang="en-US" dirty="0"/>
          </a:p>
        </p:txBody>
      </p:sp>
      <p:sp>
        <p:nvSpPr>
          <p:cNvPr id="46" name="TextBox 45"/>
          <p:cNvSpPr txBox="1"/>
          <p:nvPr/>
        </p:nvSpPr>
        <p:spPr>
          <a:xfrm>
            <a:off x="4779935" y="5832229"/>
            <a:ext cx="2356344" cy="369332"/>
          </a:xfrm>
          <a:prstGeom prst="rect">
            <a:avLst/>
          </a:prstGeom>
          <a:noFill/>
        </p:spPr>
        <p:txBody>
          <a:bodyPr wrap="square" rtlCol="0">
            <a:spAutoFit/>
          </a:bodyPr>
          <a:lstStyle/>
          <a:p>
            <a:pPr algn="ctr"/>
            <a:r>
              <a:rPr lang="en-US" dirty="0" smtClean="0"/>
              <a:t>femtosecond</a:t>
            </a:r>
            <a:endParaRPr lang="en-US" dirty="0"/>
          </a:p>
        </p:txBody>
      </p:sp>
      <p:sp>
        <p:nvSpPr>
          <p:cNvPr id="47" name="TextBox 46"/>
          <p:cNvSpPr txBox="1"/>
          <p:nvPr/>
        </p:nvSpPr>
        <p:spPr>
          <a:xfrm>
            <a:off x="6013640" y="6088577"/>
            <a:ext cx="2356344" cy="369332"/>
          </a:xfrm>
          <a:prstGeom prst="rect">
            <a:avLst/>
          </a:prstGeom>
          <a:noFill/>
        </p:spPr>
        <p:txBody>
          <a:bodyPr wrap="square" rtlCol="0">
            <a:spAutoFit/>
          </a:bodyPr>
          <a:lstStyle/>
          <a:p>
            <a:pPr algn="ctr"/>
            <a:r>
              <a:rPr lang="en-US" dirty="0" smtClean="0"/>
              <a:t>attosecond</a:t>
            </a:r>
            <a:endParaRPr lang="en-US" dirty="0"/>
          </a:p>
        </p:txBody>
      </p:sp>
      <p:sp>
        <p:nvSpPr>
          <p:cNvPr id="48" name="TextBox 47"/>
          <p:cNvSpPr txBox="1"/>
          <p:nvPr/>
        </p:nvSpPr>
        <p:spPr>
          <a:xfrm>
            <a:off x="7208573" y="5832229"/>
            <a:ext cx="2356344" cy="369332"/>
          </a:xfrm>
          <a:prstGeom prst="rect">
            <a:avLst/>
          </a:prstGeom>
          <a:noFill/>
        </p:spPr>
        <p:txBody>
          <a:bodyPr wrap="square" rtlCol="0">
            <a:spAutoFit/>
          </a:bodyPr>
          <a:lstStyle/>
          <a:p>
            <a:pPr algn="ctr"/>
            <a:r>
              <a:rPr lang="en-US" dirty="0" smtClean="0"/>
              <a:t>zeptosecond</a:t>
            </a:r>
            <a:endParaRPr lang="en-US" dirty="0"/>
          </a:p>
        </p:txBody>
      </p:sp>
      <p:pic>
        <p:nvPicPr>
          <p:cNvPr id="74" name="Picture 7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5182" y="1486934"/>
            <a:ext cx="1553554" cy="1165166"/>
          </a:xfrm>
          <a:prstGeom prst="rect">
            <a:avLst/>
          </a:prstGeom>
        </p:spPr>
      </p:pic>
      <p:cxnSp>
        <p:nvCxnSpPr>
          <p:cNvPr id="78" name="Straight Arrow Connector 77"/>
          <p:cNvCxnSpPr/>
          <p:nvPr/>
        </p:nvCxnSpPr>
        <p:spPr>
          <a:xfrm>
            <a:off x="3491530" y="3456974"/>
            <a:ext cx="307248" cy="1214624"/>
          </a:xfrm>
          <a:prstGeom prst="straightConnector1">
            <a:avLst/>
          </a:prstGeom>
          <a:ln w="38100"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5726082" y="1186703"/>
            <a:ext cx="2733514" cy="1200329"/>
          </a:xfrm>
          <a:prstGeom prst="rect">
            <a:avLst/>
          </a:prstGeom>
          <a:noFill/>
        </p:spPr>
        <p:txBody>
          <a:bodyPr wrap="square" rtlCol="0">
            <a:spAutoFit/>
          </a:bodyPr>
          <a:lstStyle/>
          <a:p>
            <a:pPr algn="ctr"/>
            <a:r>
              <a:rPr lang="en-US" dirty="0"/>
              <a:t>E</a:t>
            </a:r>
            <a:r>
              <a:rPr lang="en-US" dirty="0" smtClean="0"/>
              <a:t>lectron motion:</a:t>
            </a:r>
          </a:p>
          <a:p>
            <a:pPr algn="ctr"/>
            <a:r>
              <a:rPr lang="en-US" dirty="0" smtClean="0"/>
              <a:t>Valence (10–100s of as)</a:t>
            </a:r>
          </a:p>
          <a:p>
            <a:pPr algn="ctr"/>
            <a:r>
              <a:rPr lang="en-US" dirty="0" smtClean="0"/>
              <a:t>Core (few as)</a:t>
            </a:r>
          </a:p>
          <a:p>
            <a:pPr algn="ctr"/>
            <a:endParaRPr lang="en-US" dirty="0"/>
          </a:p>
        </p:txBody>
      </p:sp>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85014" y="352258"/>
            <a:ext cx="820993" cy="921337"/>
          </a:xfrm>
          <a:prstGeom prst="rect">
            <a:avLst/>
          </a:prstGeom>
        </p:spPr>
      </p:pic>
      <p:cxnSp>
        <p:nvCxnSpPr>
          <p:cNvPr id="87" name="Straight Arrow Connector 86"/>
          <p:cNvCxnSpPr/>
          <p:nvPr/>
        </p:nvCxnSpPr>
        <p:spPr>
          <a:xfrm flipH="1">
            <a:off x="7852833" y="4254500"/>
            <a:ext cx="197196" cy="609771"/>
          </a:xfrm>
          <a:prstGeom prst="straightConnector1">
            <a:avLst/>
          </a:prstGeom>
          <a:ln w="38100" cmpd="sng">
            <a:solidFill>
              <a:schemeClr val="accent5"/>
            </a:solidFill>
            <a:tailEnd type="arrow"/>
          </a:ln>
        </p:spPr>
        <p:style>
          <a:lnRef idx="2">
            <a:schemeClr val="accent1"/>
          </a:lnRef>
          <a:fillRef idx="0">
            <a:schemeClr val="accent1"/>
          </a:fillRef>
          <a:effectRef idx="1">
            <a:schemeClr val="accent1"/>
          </a:effectRef>
          <a:fontRef idx="minor">
            <a:schemeClr val="tx1"/>
          </a:fontRef>
        </p:style>
      </p:cxnSp>
      <p:pic>
        <p:nvPicPr>
          <p:cNvPr id="92" name="Picture 9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06007" y="2985301"/>
            <a:ext cx="1563513" cy="1172634"/>
          </a:xfrm>
          <a:prstGeom prst="rect">
            <a:avLst/>
          </a:prstGeom>
        </p:spPr>
      </p:pic>
      <p:sp>
        <p:nvSpPr>
          <p:cNvPr id="93" name="TextBox 92"/>
          <p:cNvSpPr txBox="1"/>
          <p:nvPr/>
        </p:nvSpPr>
        <p:spPr>
          <a:xfrm>
            <a:off x="6832890" y="2025690"/>
            <a:ext cx="2733514" cy="1200329"/>
          </a:xfrm>
          <a:prstGeom prst="rect">
            <a:avLst/>
          </a:prstGeom>
          <a:noFill/>
        </p:spPr>
        <p:txBody>
          <a:bodyPr wrap="square" rtlCol="0">
            <a:spAutoFit/>
          </a:bodyPr>
          <a:lstStyle/>
          <a:p>
            <a:pPr algn="ctr"/>
            <a:r>
              <a:rPr lang="en-US" dirty="0" smtClean="0"/>
              <a:t>Nuclear motions:</a:t>
            </a:r>
          </a:p>
          <a:p>
            <a:pPr algn="ctr"/>
            <a:r>
              <a:rPr lang="en-US" dirty="0" smtClean="0"/>
              <a:t>fission and fusion</a:t>
            </a:r>
          </a:p>
          <a:p>
            <a:pPr algn="ctr"/>
            <a:r>
              <a:rPr lang="en-US" dirty="0" smtClean="0"/>
              <a:t>(</a:t>
            </a:r>
            <a:r>
              <a:rPr lang="en-US" dirty="0" err="1" smtClean="0"/>
              <a:t>zs</a:t>
            </a:r>
            <a:r>
              <a:rPr lang="en-US" dirty="0"/>
              <a:t>)</a:t>
            </a:r>
            <a:endParaRPr lang="en-US" dirty="0" smtClean="0"/>
          </a:p>
          <a:p>
            <a:pPr algn="ctr"/>
            <a:endParaRPr lang="en-US" dirty="0"/>
          </a:p>
        </p:txBody>
      </p:sp>
      <p:cxnSp>
        <p:nvCxnSpPr>
          <p:cNvPr id="96" name="Straight Arrow Connector 95"/>
          <p:cNvCxnSpPr/>
          <p:nvPr/>
        </p:nvCxnSpPr>
        <p:spPr>
          <a:xfrm>
            <a:off x="8202429" y="4254500"/>
            <a:ext cx="0" cy="609771"/>
          </a:xfrm>
          <a:prstGeom prst="straightConnector1">
            <a:avLst/>
          </a:prstGeom>
          <a:ln w="38100" cmpd="sng">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a:off x="8354829" y="4254500"/>
            <a:ext cx="179572" cy="656522"/>
          </a:xfrm>
          <a:prstGeom prst="straightConnector1">
            <a:avLst/>
          </a:prstGeom>
          <a:ln w="38100" cmpd="sng">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5617478" y="3877672"/>
            <a:ext cx="1526830" cy="646331"/>
          </a:xfrm>
          <a:prstGeom prst="rect">
            <a:avLst/>
          </a:prstGeom>
          <a:noFill/>
        </p:spPr>
        <p:txBody>
          <a:bodyPr wrap="none" rtlCol="0">
            <a:spAutoFit/>
          </a:bodyPr>
          <a:lstStyle/>
          <a:p>
            <a:pPr algn="ctr"/>
            <a:r>
              <a:rPr lang="en-US" dirty="0" smtClean="0">
                <a:solidFill>
                  <a:srgbClr val="FF0000"/>
                </a:solidFill>
              </a:rPr>
              <a:t>Shortest pulse</a:t>
            </a:r>
          </a:p>
          <a:p>
            <a:pPr algn="ctr"/>
            <a:r>
              <a:rPr lang="en-US" dirty="0" smtClean="0">
                <a:solidFill>
                  <a:srgbClr val="FF0000"/>
                </a:solidFill>
              </a:rPr>
              <a:t>(67 as)</a:t>
            </a:r>
            <a:endParaRPr lang="en-US" dirty="0">
              <a:solidFill>
                <a:srgbClr val="FF0000"/>
              </a:solidFill>
            </a:endParaRPr>
          </a:p>
        </p:txBody>
      </p:sp>
      <p:cxnSp>
        <p:nvCxnSpPr>
          <p:cNvPr id="108" name="Straight Arrow Connector 107"/>
          <p:cNvCxnSpPr/>
          <p:nvPr/>
        </p:nvCxnSpPr>
        <p:spPr>
          <a:xfrm>
            <a:off x="6399023" y="4577665"/>
            <a:ext cx="0" cy="41754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1" name="Rectangle 110"/>
          <p:cNvSpPr/>
          <p:nvPr/>
        </p:nvSpPr>
        <p:spPr>
          <a:xfrm>
            <a:off x="0" y="6595586"/>
            <a:ext cx="6168579" cy="276999"/>
          </a:xfrm>
          <a:prstGeom prst="rect">
            <a:avLst/>
          </a:prstGeom>
        </p:spPr>
        <p:txBody>
          <a:bodyPr wrap="square">
            <a:spAutoFit/>
          </a:bodyPr>
          <a:lstStyle/>
          <a:p>
            <a:r>
              <a:rPr lang="en-US" sz="1200" dirty="0" smtClean="0"/>
              <a:t>Optics Letters, Vol. 37, Issue 18, pp. 3891-3893 (2012) </a:t>
            </a:r>
            <a:r>
              <a:rPr lang="en-US" sz="1200" dirty="0" smtClean="0">
                <a:hlinkClick r:id="rId8"/>
              </a:rPr>
              <a:t>http://dx.doi.org/10.1364/OL.37.003891</a:t>
            </a:r>
            <a:r>
              <a:rPr lang="en-US" sz="1200" dirty="0" smtClean="0"/>
              <a:t> </a:t>
            </a:r>
          </a:p>
        </p:txBody>
      </p:sp>
      <p:sp>
        <p:nvSpPr>
          <p:cNvPr id="113" name="Slide Number Placeholder 112"/>
          <p:cNvSpPr>
            <a:spLocks noGrp="1"/>
          </p:cNvSpPr>
          <p:nvPr>
            <p:ph type="sldNum" sz="quarter" idx="12"/>
          </p:nvPr>
        </p:nvSpPr>
        <p:spPr/>
        <p:txBody>
          <a:bodyPr/>
          <a:lstStyle/>
          <a:p>
            <a:fld id="{218B6639-C074-8B48-BE1A-E225E0D3ED0C}" type="slidenum">
              <a:rPr lang="en-US" smtClean="0"/>
              <a:t>6</a:t>
            </a:fld>
            <a:endParaRPr lang="en-US"/>
          </a:p>
        </p:txBody>
      </p:sp>
      <p:sp>
        <p:nvSpPr>
          <p:cNvPr id="50" name="TextBox 49"/>
          <p:cNvSpPr txBox="1"/>
          <p:nvPr/>
        </p:nvSpPr>
        <p:spPr>
          <a:xfrm>
            <a:off x="3553923" y="3748268"/>
            <a:ext cx="1816498" cy="923330"/>
          </a:xfrm>
          <a:prstGeom prst="rect">
            <a:avLst/>
          </a:prstGeom>
          <a:noFill/>
        </p:spPr>
        <p:txBody>
          <a:bodyPr wrap="none" rtlCol="0">
            <a:spAutoFit/>
          </a:bodyPr>
          <a:lstStyle/>
          <a:p>
            <a:pPr algn="ctr"/>
            <a:r>
              <a:rPr lang="en-US" dirty="0" smtClean="0">
                <a:solidFill>
                  <a:srgbClr val="FF0000"/>
                </a:solidFill>
              </a:rPr>
              <a:t>Ti:sapphire lasers</a:t>
            </a:r>
          </a:p>
          <a:p>
            <a:pPr algn="ctr"/>
            <a:r>
              <a:rPr lang="en-US" dirty="0" smtClean="0">
                <a:solidFill>
                  <a:srgbClr val="FF0000"/>
                </a:solidFill>
              </a:rPr>
              <a:t>(25 fs)</a:t>
            </a:r>
          </a:p>
          <a:p>
            <a:pPr algn="ctr"/>
            <a:endParaRPr lang="en-US" dirty="0">
              <a:solidFill>
                <a:srgbClr val="FF0000"/>
              </a:solidFill>
            </a:endParaRPr>
          </a:p>
        </p:txBody>
      </p:sp>
      <p:cxnSp>
        <p:nvCxnSpPr>
          <p:cNvPr id="51" name="Straight Arrow Connector 50"/>
          <p:cNvCxnSpPr/>
          <p:nvPr/>
        </p:nvCxnSpPr>
        <p:spPr>
          <a:xfrm>
            <a:off x="4779935" y="4526068"/>
            <a:ext cx="709251" cy="58401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57" name="Picture 56" descr="Edgerton.jpg"/>
          <p:cNvPicPr>
            <a:picLocks noChangeAspect="1"/>
          </p:cNvPicPr>
          <p:nvPr/>
        </p:nvPicPr>
        <p:blipFill rotWithShape="1">
          <a:blip r:embed="rId9">
            <a:extLst>
              <a:ext uri="{28A0092B-C50C-407E-A947-70E740481C1C}">
                <a14:useLocalDpi xmlns:a14="http://schemas.microsoft.com/office/drawing/2010/main"/>
              </a:ext>
            </a:extLst>
          </a:blip>
          <a:srcRect t="8049" b="10470"/>
          <a:stretch/>
        </p:blipFill>
        <p:spPr>
          <a:xfrm>
            <a:off x="1671015" y="3053892"/>
            <a:ext cx="1098551" cy="696191"/>
          </a:xfrm>
          <a:prstGeom prst="rect">
            <a:avLst/>
          </a:prstGeom>
        </p:spPr>
      </p:pic>
    </p:spTree>
    <p:extLst>
      <p:ext uri="{BB962C8B-B14F-4D97-AF65-F5344CB8AC3E}">
        <p14:creationId xmlns:p14="http://schemas.microsoft.com/office/powerpoint/2010/main" val="2895320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1" grpId="0"/>
      <p:bldP spid="5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
        <p:nvSpPr>
          <p:cNvPr id="3" name="Slide Number Placeholder 2"/>
          <p:cNvSpPr>
            <a:spLocks noGrp="1"/>
          </p:cNvSpPr>
          <p:nvPr>
            <p:ph type="sldNum" sz="quarter" idx="12"/>
          </p:nvPr>
        </p:nvSpPr>
        <p:spPr/>
        <p:txBody>
          <a:bodyPr/>
          <a:lstStyle/>
          <a:p>
            <a:fld id="{218B6639-C074-8B48-BE1A-E225E0D3ED0C}" type="slidenum">
              <a:rPr lang="en-US" smtClean="0"/>
              <a:t>60</a:t>
            </a:fld>
            <a:endParaRPr lang="en-US"/>
          </a:p>
        </p:txBody>
      </p:sp>
    </p:spTree>
    <p:extLst>
      <p:ext uri="{BB962C8B-B14F-4D97-AF65-F5344CB8AC3E}">
        <p14:creationId xmlns:p14="http://schemas.microsoft.com/office/powerpoint/2010/main" val="338930079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Supplemental Slides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61</a:t>
            </a:fld>
            <a:endParaRPr lang="en-US"/>
          </a:p>
        </p:txBody>
      </p:sp>
    </p:spTree>
    <p:extLst>
      <p:ext uri="{BB962C8B-B14F-4D97-AF65-F5344CB8AC3E}">
        <p14:creationId xmlns:p14="http://schemas.microsoft.com/office/powerpoint/2010/main" val="338883427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Supplemental Slides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62</a:t>
            </a:fld>
            <a:endParaRPr lang="en-US"/>
          </a:p>
        </p:txBody>
      </p:sp>
    </p:spTree>
    <p:extLst>
      <p:ext uri="{BB962C8B-B14F-4D97-AF65-F5344CB8AC3E}">
        <p14:creationId xmlns:p14="http://schemas.microsoft.com/office/powerpoint/2010/main" val="297068087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HHG</a:t>
            </a:r>
            <a:endParaRPr lang="en-US" dirty="0"/>
          </a:p>
        </p:txBody>
      </p:sp>
      <p:sp>
        <p:nvSpPr>
          <p:cNvPr id="3" name="Subtitle 2"/>
          <p:cNvSpPr>
            <a:spLocks noGrp="1"/>
          </p:cNvSpPr>
          <p:nvPr>
            <p:ph type="subTitle" idx="1"/>
          </p:nvPr>
        </p:nvSpPr>
        <p:spPr/>
        <p:txBody>
          <a:bodyPr/>
          <a:lstStyle/>
          <a:p>
            <a:r>
              <a:rPr lang="en-US" dirty="0" smtClean="0"/>
              <a:t>Supplemental slides</a:t>
            </a:r>
            <a:endParaRPr lang="en-US" dirty="0"/>
          </a:p>
        </p:txBody>
      </p:sp>
      <p:sp>
        <p:nvSpPr>
          <p:cNvPr id="5" name="Slide Number Placeholder 4"/>
          <p:cNvSpPr>
            <a:spLocks noGrp="1"/>
          </p:cNvSpPr>
          <p:nvPr>
            <p:ph type="sldNum" sz="quarter" idx="12"/>
          </p:nvPr>
        </p:nvSpPr>
        <p:spPr/>
        <p:txBody>
          <a:bodyPr/>
          <a:lstStyle/>
          <a:p>
            <a:fld id="{218B6639-C074-8B48-BE1A-E225E0D3ED0C}" type="slidenum">
              <a:rPr lang="en-US" smtClean="0"/>
              <a:t>63</a:t>
            </a:fld>
            <a:endParaRPr lang="en-US"/>
          </a:p>
        </p:txBody>
      </p:sp>
    </p:spTree>
    <p:extLst>
      <p:ext uri="{BB962C8B-B14F-4D97-AF65-F5344CB8AC3E}">
        <p14:creationId xmlns:p14="http://schemas.microsoft.com/office/powerpoint/2010/main" val="319541191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HHG</a:t>
            </a:r>
            <a:endParaRPr lang="en-US" dirty="0"/>
          </a:p>
        </p:txBody>
      </p:sp>
      <p:pic>
        <p:nvPicPr>
          <p:cNvPr id="5" name="Picture 4" descr="Murnane_Box1 low res"/>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 y="2611437"/>
            <a:ext cx="8124543" cy="2341563"/>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218B6639-C074-8B48-BE1A-E225E0D3ED0C}" type="slidenum">
              <a:rPr lang="en-US" smtClean="0"/>
              <a:t>64</a:t>
            </a:fld>
            <a:endParaRPr lang="en-US"/>
          </a:p>
        </p:txBody>
      </p:sp>
    </p:spTree>
    <p:extLst>
      <p:ext uri="{BB962C8B-B14F-4D97-AF65-F5344CB8AC3E}">
        <p14:creationId xmlns:p14="http://schemas.microsoft.com/office/powerpoint/2010/main" val="202712600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Three-step model</a:t>
            </a:r>
            <a:endParaRPr lang="en-US" dirty="0"/>
          </a:p>
        </p:txBody>
      </p:sp>
      <p:pic>
        <p:nvPicPr>
          <p:cNvPr id="5" name="Picture 2" descr="File:ThreeSt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274761"/>
            <a:ext cx="5032505" cy="31075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57200" y="1727791"/>
            <a:ext cx="3106738" cy="4343400"/>
          </a:xfrm>
          <a:prstGeom prst="rect">
            <a:avLst/>
          </a:prstGeom>
          <a:effectLst>
            <a:outerShdw blurRad="50800" dist="38100" dir="2700000">
              <a:srgbClr val="000000">
                <a:alpha val="43000"/>
              </a:srgbClr>
            </a:outerShdw>
          </a:effectLst>
        </p:spPr>
      </p:pic>
      <p:sp>
        <p:nvSpPr>
          <p:cNvPr id="7" name="Slide Number Placeholder 6"/>
          <p:cNvSpPr>
            <a:spLocks noGrp="1"/>
          </p:cNvSpPr>
          <p:nvPr>
            <p:ph type="sldNum" sz="quarter" idx="12"/>
          </p:nvPr>
        </p:nvSpPr>
        <p:spPr/>
        <p:txBody>
          <a:bodyPr/>
          <a:lstStyle/>
          <a:p>
            <a:fld id="{218B6639-C074-8B48-BE1A-E225E0D3ED0C}" type="slidenum">
              <a:rPr lang="en-US" smtClean="0"/>
              <a:t>65</a:t>
            </a:fld>
            <a:endParaRPr lang="en-US"/>
          </a:p>
        </p:txBody>
      </p:sp>
    </p:spTree>
    <p:extLst>
      <p:ext uri="{BB962C8B-B14F-4D97-AF65-F5344CB8AC3E}">
        <p14:creationId xmlns:p14="http://schemas.microsoft.com/office/powerpoint/2010/main" val="419906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Three-step model</a:t>
            </a:r>
            <a:endParaRPr lang="en-US" dirty="0"/>
          </a:p>
        </p:txBody>
      </p:sp>
      <p:pic>
        <p:nvPicPr>
          <p:cNvPr id="5" name="Picture 4" descr="3step.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28600" y="1803919"/>
            <a:ext cx="8763000" cy="4038600"/>
          </a:xfrm>
          <a:prstGeom prst="rect">
            <a:avLst/>
          </a:prstGeom>
        </p:spPr>
      </p:pic>
      <p:sp>
        <p:nvSpPr>
          <p:cNvPr id="6" name="TextBox 5"/>
          <p:cNvSpPr txBox="1"/>
          <p:nvPr/>
        </p:nvSpPr>
        <p:spPr>
          <a:xfrm>
            <a:off x="3200400" y="5593321"/>
            <a:ext cx="5368777" cy="369332"/>
          </a:xfrm>
          <a:prstGeom prst="rect">
            <a:avLst/>
          </a:prstGeom>
          <a:noFill/>
        </p:spPr>
        <p:txBody>
          <a:bodyPr wrap="none" rtlCol="0">
            <a:spAutoFit/>
          </a:bodyPr>
          <a:lstStyle/>
          <a:p>
            <a:r>
              <a:rPr lang="en-US" dirty="0" smtClean="0">
                <a:solidFill>
                  <a:schemeClr val="tx1">
                    <a:lumMod val="50000"/>
                  </a:schemeClr>
                </a:solidFill>
              </a:rPr>
              <a:t>STEP 1                          STEP 2                                  STEP 3</a:t>
            </a:r>
          </a:p>
        </p:txBody>
      </p:sp>
      <p:sp>
        <p:nvSpPr>
          <p:cNvPr id="7" name="Slide Number Placeholder 6"/>
          <p:cNvSpPr>
            <a:spLocks noGrp="1"/>
          </p:cNvSpPr>
          <p:nvPr>
            <p:ph type="sldNum" sz="quarter" idx="12"/>
          </p:nvPr>
        </p:nvSpPr>
        <p:spPr/>
        <p:txBody>
          <a:bodyPr/>
          <a:lstStyle/>
          <a:p>
            <a:fld id="{218B6639-C074-8B48-BE1A-E225E0D3ED0C}" type="slidenum">
              <a:rPr lang="en-US" smtClean="0"/>
              <a:t>66</a:t>
            </a:fld>
            <a:endParaRPr lang="en-US"/>
          </a:p>
        </p:txBody>
      </p:sp>
    </p:spTree>
    <p:extLst>
      <p:ext uri="{BB962C8B-B14F-4D97-AF65-F5344CB8AC3E}">
        <p14:creationId xmlns:p14="http://schemas.microsoft.com/office/powerpoint/2010/main" val="288978999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5213"/>
            <a:ext cx="7772400" cy="1470025"/>
          </a:xfrm>
        </p:spPr>
        <p:txBody>
          <a:bodyPr/>
          <a:lstStyle/>
          <a:p>
            <a:r>
              <a:rPr lang="en-US" dirty="0" smtClean="0"/>
              <a:t>Strong-field ionization of xenon</a:t>
            </a:r>
            <a:endParaRPr lang="en-US" dirty="0"/>
          </a:p>
        </p:txBody>
      </p:sp>
      <p:sp>
        <p:nvSpPr>
          <p:cNvPr id="3" name="Subtitle 2"/>
          <p:cNvSpPr>
            <a:spLocks noGrp="1"/>
          </p:cNvSpPr>
          <p:nvPr>
            <p:ph type="subTitle" idx="1"/>
          </p:nvPr>
        </p:nvSpPr>
        <p:spPr/>
        <p:txBody>
          <a:bodyPr/>
          <a:lstStyle/>
          <a:p>
            <a:r>
              <a:rPr lang="en-US" dirty="0" smtClean="0"/>
              <a:t>Supplemental slides</a:t>
            </a:r>
            <a:endParaRPr lang="en-US" dirty="0"/>
          </a:p>
        </p:txBody>
      </p:sp>
      <p:sp>
        <p:nvSpPr>
          <p:cNvPr id="5" name="Slide Number Placeholder 4"/>
          <p:cNvSpPr>
            <a:spLocks noGrp="1"/>
          </p:cNvSpPr>
          <p:nvPr>
            <p:ph type="sldNum" sz="quarter" idx="12"/>
          </p:nvPr>
        </p:nvSpPr>
        <p:spPr/>
        <p:txBody>
          <a:bodyPr/>
          <a:lstStyle/>
          <a:p>
            <a:fld id="{218B6639-C074-8B48-BE1A-E225E0D3ED0C}" type="slidenum">
              <a:rPr lang="en-US" smtClean="0"/>
              <a:t>67</a:t>
            </a:fld>
            <a:endParaRPr lang="en-US"/>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2683836"/>
            <a:ext cx="2544106"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683836"/>
            <a:ext cx="2758688" cy="4174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26624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TDSE simulations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68</a:t>
            </a:fld>
            <a:endParaRPr lang="en-US"/>
          </a:p>
        </p:txBody>
      </p:sp>
      <p:pic>
        <p:nvPicPr>
          <p:cNvPr id="5" name="Picture 4" descr="wavelengths.pdf"/>
          <p:cNvPicPr>
            <a:picLocks noChangeAspect="1"/>
          </p:cNvPicPr>
          <p:nvPr/>
        </p:nvPicPr>
        <p:blipFill rotWithShape="1">
          <a:blip r:embed="rId3">
            <a:extLst>
              <a:ext uri="{28A0092B-C50C-407E-A947-70E740481C1C}">
                <a14:useLocalDpi xmlns:a14="http://schemas.microsoft.com/office/drawing/2010/main" val="0"/>
              </a:ext>
            </a:extLst>
          </a:blip>
          <a:srcRect b="35486"/>
          <a:stretch/>
        </p:blipFill>
        <p:spPr>
          <a:xfrm>
            <a:off x="1281409" y="1830595"/>
            <a:ext cx="6352665" cy="4812567"/>
          </a:xfrm>
          <a:prstGeom prst="rect">
            <a:avLst/>
          </a:prstGeom>
        </p:spPr>
      </p:pic>
    </p:spTree>
    <p:extLst>
      <p:ext uri="{BB962C8B-B14F-4D97-AF65-F5344CB8AC3E}">
        <p14:creationId xmlns:p14="http://schemas.microsoft.com/office/powerpoint/2010/main" val="228702015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Inner spider cutoffs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69</a:t>
            </a:fld>
            <a:endParaRPr lang="en-US"/>
          </a:p>
        </p:txBody>
      </p:sp>
      <p:pic>
        <p:nvPicPr>
          <p:cNvPr id="6" name="Picture 5" descr="Cutoff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1600200"/>
            <a:ext cx="5257800" cy="5257800"/>
          </a:xfrm>
          <a:prstGeom prst="rect">
            <a:avLst/>
          </a:prstGeom>
        </p:spPr>
      </p:pic>
    </p:spTree>
    <p:extLst>
      <p:ext uri="{BB962C8B-B14F-4D97-AF65-F5344CB8AC3E}">
        <p14:creationId xmlns:p14="http://schemas.microsoft.com/office/powerpoint/2010/main" val="34813834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Ultrafast light sources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7</a:t>
            </a:fld>
            <a:endParaRPr lang="en-US"/>
          </a:p>
        </p:txBody>
      </p:sp>
      <p:pic>
        <p:nvPicPr>
          <p:cNvPr id="5" name="Picture 2" descr="http://www.nsf.gov/od/lpa/news/02/images/euvlaser1_big.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453537" y="3398134"/>
            <a:ext cx="4469109" cy="1329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08024" y="2649062"/>
            <a:ext cx="3390155" cy="2357282"/>
          </a:xfrm>
          <a:prstGeom prst="rect">
            <a:avLst/>
          </a:prstGeom>
        </p:spPr>
      </p:pic>
      <p:pic>
        <p:nvPicPr>
          <p:cNvPr id="19" name="Picture 18"/>
          <p:cNvPicPr>
            <a:picLocks noChangeAspect="1"/>
          </p:cNvPicPr>
          <p:nvPr/>
        </p:nvPicPr>
        <p:blipFill>
          <a:blip r:embed="rId5"/>
          <a:stretch>
            <a:fillRect/>
          </a:stretch>
        </p:blipFill>
        <p:spPr>
          <a:xfrm>
            <a:off x="807968" y="1758116"/>
            <a:ext cx="1908183" cy="695506"/>
          </a:xfrm>
          <a:prstGeom prst="rect">
            <a:avLst/>
          </a:prstGeom>
        </p:spPr>
      </p:pic>
      <p:pic>
        <p:nvPicPr>
          <p:cNvPr id="20" name="Picture 19"/>
          <p:cNvPicPr>
            <a:picLocks noChangeAspect="1"/>
          </p:cNvPicPr>
          <p:nvPr/>
        </p:nvPicPr>
        <p:blipFill>
          <a:blip r:embed="rId6"/>
          <a:stretch>
            <a:fillRect/>
          </a:stretch>
        </p:blipFill>
        <p:spPr>
          <a:xfrm>
            <a:off x="4261251" y="1671813"/>
            <a:ext cx="4805834" cy="874924"/>
          </a:xfrm>
          <a:prstGeom prst="rect">
            <a:avLst/>
          </a:prstGeom>
        </p:spPr>
      </p:pic>
      <p:sp>
        <p:nvSpPr>
          <p:cNvPr id="21" name="TextBox 20"/>
          <p:cNvSpPr txBox="1"/>
          <p:nvPr/>
        </p:nvSpPr>
        <p:spPr>
          <a:xfrm>
            <a:off x="538808" y="5250313"/>
            <a:ext cx="3722443" cy="646331"/>
          </a:xfrm>
          <a:prstGeom prst="rect">
            <a:avLst/>
          </a:prstGeom>
          <a:noFill/>
        </p:spPr>
        <p:txBody>
          <a:bodyPr wrap="none" rtlCol="0">
            <a:spAutoFit/>
          </a:bodyPr>
          <a:lstStyle/>
          <a:p>
            <a:pPr algn="ctr"/>
            <a:r>
              <a:rPr lang="en-US" dirty="0" smtClean="0"/>
              <a:t>Ti:sapphire lasers</a:t>
            </a:r>
          </a:p>
          <a:p>
            <a:pPr algn="ctr"/>
            <a:r>
              <a:rPr lang="en-US" dirty="0" smtClean="0"/>
              <a:t>25 fs pulses of near-infrared (800 nm)</a:t>
            </a:r>
            <a:endParaRPr lang="en-US" dirty="0"/>
          </a:p>
        </p:txBody>
      </p:sp>
      <p:sp>
        <p:nvSpPr>
          <p:cNvPr id="22" name="TextBox 21"/>
          <p:cNvSpPr txBox="1"/>
          <p:nvPr/>
        </p:nvSpPr>
        <p:spPr>
          <a:xfrm>
            <a:off x="4628412" y="5236148"/>
            <a:ext cx="4240013" cy="646331"/>
          </a:xfrm>
          <a:prstGeom prst="rect">
            <a:avLst/>
          </a:prstGeom>
          <a:noFill/>
        </p:spPr>
        <p:txBody>
          <a:bodyPr wrap="none" rtlCol="0">
            <a:spAutoFit/>
          </a:bodyPr>
          <a:lstStyle/>
          <a:p>
            <a:pPr algn="ctr"/>
            <a:r>
              <a:rPr lang="en-US" dirty="0" smtClean="0"/>
              <a:t>High harmonic generation</a:t>
            </a:r>
          </a:p>
          <a:p>
            <a:r>
              <a:rPr lang="en-US" dirty="0" smtClean="0"/>
              <a:t>~300 as pulses of extreme ultraviolet (XUV)</a:t>
            </a:r>
            <a:endParaRPr lang="en-US" dirty="0"/>
          </a:p>
        </p:txBody>
      </p:sp>
      <p:sp>
        <p:nvSpPr>
          <p:cNvPr id="23" name="TextBox 22"/>
          <p:cNvSpPr txBox="1"/>
          <p:nvPr/>
        </p:nvSpPr>
        <p:spPr>
          <a:xfrm>
            <a:off x="5402516" y="3213468"/>
            <a:ext cx="1598627" cy="369332"/>
          </a:xfrm>
          <a:prstGeom prst="rect">
            <a:avLst/>
          </a:prstGeom>
          <a:noFill/>
        </p:spPr>
        <p:txBody>
          <a:bodyPr wrap="none" rtlCol="0">
            <a:spAutoFit/>
          </a:bodyPr>
          <a:lstStyle/>
          <a:p>
            <a:r>
              <a:rPr lang="en-US" dirty="0" err="1" smtClean="0"/>
              <a:t>Ar</a:t>
            </a:r>
            <a:r>
              <a:rPr lang="en-US" dirty="0" smtClean="0"/>
              <a:t>, Ne, He, etc.</a:t>
            </a:r>
            <a:endParaRPr lang="en-US" dirty="0"/>
          </a:p>
        </p:txBody>
      </p:sp>
      <p:cxnSp>
        <p:nvCxnSpPr>
          <p:cNvPr id="25" name="Straight Arrow Connector 24"/>
          <p:cNvCxnSpPr/>
          <p:nvPr/>
        </p:nvCxnSpPr>
        <p:spPr>
          <a:xfrm>
            <a:off x="6201830" y="3582800"/>
            <a:ext cx="209605" cy="2145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13167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Inner spider cutoffs</a:t>
            </a:r>
          </a:p>
        </p:txBody>
      </p:sp>
      <p:sp>
        <p:nvSpPr>
          <p:cNvPr id="4" name="Slide Number Placeholder 3"/>
          <p:cNvSpPr>
            <a:spLocks noGrp="1"/>
          </p:cNvSpPr>
          <p:nvPr>
            <p:ph type="sldNum" sz="quarter" idx="12"/>
          </p:nvPr>
        </p:nvSpPr>
        <p:spPr/>
        <p:txBody>
          <a:bodyPr/>
          <a:lstStyle/>
          <a:p>
            <a:fld id="{218B6639-C074-8B48-BE1A-E225E0D3ED0C}" type="slidenum">
              <a:rPr lang="en-US" smtClean="0"/>
              <a:t>70</a:t>
            </a:fld>
            <a:endParaRPr lang="en-US"/>
          </a:p>
        </p:txBody>
      </p:sp>
      <p:pic>
        <p:nvPicPr>
          <p:cNvPr id="5" name="Picture 4" descr="proceedu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092582"/>
            <a:ext cx="6400800" cy="3657600"/>
          </a:xfrm>
          <a:prstGeom prst="rect">
            <a:avLst/>
          </a:prstGeom>
        </p:spPr>
      </p:pic>
    </p:spTree>
    <p:extLst>
      <p:ext uri="{BB962C8B-B14F-4D97-AF65-F5344CB8AC3E}">
        <p14:creationId xmlns:p14="http://schemas.microsoft.com/office/powerpoint/2010/main" val="392440492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71</a:t>
            </a:fld>
            <a:endParaRPr lang="en-US"/>
          </a:p>
        </p:txBody>
      </p:sp>
      <p:pic>
        <p:nvPicPr>
          <p:cNvPr id="5" name="Picture 4" descr="trajectori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791" y="1783509"/>
            <a:ext cx="7087168" cy="4572841"/>
          </a:xfrm>
          <a:prstGeom prst="rect">
            <a:avLst/>
          </a:prstGeom>
        </p:spPr>
      </p:pic>
    </p:spTree>
    <p:extLst>
      <p:ext uri="{BB962C8B-B14F-4D97-AF65-F5344CB8AC3E}">
        <p14:creationId xmlns:p14="http://schemas.microsoft.com/office/powerpoint/2010/main" val="34974422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2718"/>
            <a:ext cx="8229600" cy="1143000"/>
          </a:xfrm>
        </p:spPr>
        <p:txBody>
          <a:bodyPr/>
          <a:lstStyle/>
          <a:p>
            <a:r>
              <a:rPr lang="en-US" dirty="0" smtClean="0"/>
              <a:t>TDSE dependence on intensity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18B6639-C074-8B48-BE1A-E225E0D3ED0C}" type="slidenum">
              <a:rPr lang="en-US" smtClean="0"/>
              <a:t>72</a:t>
            </a:fld>
            <a:endParaRPr lang="en-US"/>
          </a:p>
        </p:txBody>
      </p:sp>
      <p:pic>
        <p:nvPicPr>
          <p:cNvPr id="5" name="Picture 4" descr="TDSE_int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585" y="1600200"/>
            <a:ext cx="7256181" cy="5020644"/>
          </a:xfrm>
          <a:prstGeom prst="rect">
            <a:avLst/>
          </a:prstGeom>
        </p:spPr>
      </p:pic>
    </p:spTree>
    <p:extLst>
      <p:ext uri="{BB962C8B-B14F-4D97-AF65-F5344CB8AC3E}">
        <p14:creationId xmlns:p14="http://schemas.microsoft.com/office/powerpoint/2010/main" val="335033566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Plasma explosion imaging</a:t>
            </a:r>
            <a:endParaRPr lang="en-US" dirty="0"/>
          </a:p>
        </p:txBody>
      </p:sp>
      <p:sp>
        <p:nvSpPr>
          <p:cNvPr id="5" name="Subtitle 4"/>
          <p:cNvSpPr>
            <a:spLocks noGrp="1"/>
          </p:cNvSpPr>
          <p:nvPr>
            <p:ph type="subTitle" idx="1"/>
          </p:nvPr>
        </p:nvSpPr>
        <p:spPr/>
        <p:txBody>
          <a:bodyPr/>
          <a:lstStyle/>
          <a:p>
            <a:r>
              <a:rPr lang="en-US" dirty="0" smtClean="0"/>
              <a:t>Supplemental slides</a:t>
            </a:r>
            <a:endParaRPr lang="en-US" dirty="0"/>
          </a:p>
        </p:txBody>
      </p:sp>
      <p:sp>
        <p:nvSpPr>
          <p:cNvPr id="6" name="Slide Number Placeholder 5"/>
          <p:cNvSpPr>
            <a:spLocks noGrp="1"/>
          </p:cNvSpPr>
          <p:nvPr>
            <p:ph type="sldNum" sz="quarter" idx="12"/>
          </p:nvPr>
        </p:nvSpPr>
        <p:spPr/>
        <p:txBody>
          <a:bodyPr/>
          <a:lstStyle/>
          <a:p>
            <a:fld id="{218B6639-C074-8B48-BE1A-E225E0D3ED0C}" type="slidenum">
              <a:rPr lang="en-US" smtClean="0"/>
              <a:t>73</a:t>
            </a:fld>
            <a:endParaRPr lang="en-US"/>
          </a:p>
        </p:txBody>
      </p:sp>
    </p:spTree>
    <p:extLst>
      <p:ext uri="{BB962C8B-B14F-4D97-AF65-F5344CB8AC3E}">
        <p14:creationId xmlns:p14="http://schemas.microsoft.com/office/powerpoint/2010/main" val="417781336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generation</a:t>
            </a:r>
            <a:endParaRPr lang="en-US" dirty="0"/>
          </a:p>
        </p:txBody>
      </p:sp>
      <p:pic>
        <p:nvPicPr>
          <p:cNvPr id="4" name="Picture 3"/>
          <p:cNvPicPr>
            <a:picLocks noChangeAspect="1"/>
          </p:cNvPicPr>
          <p:nvPr/>
        </p:nvPicPr>
        <p:blipFill>
          <a:blip r:embed="rId3"/>
          <a:stretch>
            <a:fillRect/>
          </a:stretch>
        </p:blipFill>
        <p:spPr>
          <a:xfrm>
            <a:off x="824" y="1984022"/>
            <a:ext cx="3111500" cy="3708400"/>
          </a:xfrm>
          <a:prstGeom prst="rect">
            <a:avLst/>
          </a:prstGeom>
        </p:spPr>
      </p:pic>
      <p:sp>
        <p:nvSpPr>
          <p:cNvPr id="5" name="TextBox 4"/>
          <p:cNvSpPr txBox="1"/>
          <p:nvPr/>
        </p:nvSpPr>
        <p:spPr>
          <a:xfrm>
            <a:off x="109482" y="5546432"/>
            <a:ext cx="2751666" cy="1200329"/>
          </a:xfrm>
          <a:prstGeom prst="rect">
            <a:avLst/>
          </a:prstGeom>
          <a:noFill/>
        </p:spPr>
        <p:txBody>
          <a:bodyPr wrap="square" rtlCol="0">
            <a:spAutoFit/>
          </a:bodyPr>
          <a:lstStyle/>
          <a:p>
            <a:r>
              <a:rPr lang="en-US" dirty="0" smtClean="0"/>
              <a:t>Atomizer generates broad particle distribution centered around 100 nm diameter</a:t>
            </a:r>
            <a:endParaRPr lang="en-US" dirty="0"/>
          </a:p>
        </p:txBody>
      </p:sp>
      <p:pic>
        <p:nvPicPr>
          <p:cNvPr id="6" name="Picture 5"/>
          <p:cNvPicPr>
            <a:picLocks noChangeAspect="1"/>
          </p:cNvPicPr>
          <p:nvPr/>
        </p:nvPicPr>
        <p:blipFill>
          <a:blip r:embed="rId4"/>
          <a:stretch>
            <a:fillRect/>
          </a:stretch>
        </p:blipFill>
        <p:spPr>
          <a:xfrm>
            <a:off x="3428018" y="2137833"/>
            <a:ext cx="2235200" cy="3162300"/>
          </a:xfrm>
          <a:prstGeom prst="rect">
            <a:avLst/>
          </a:prstGeom>
        </p:spPr>
      </p:pic>
      <p:sp>
        <p:nvSpPr>
          <p:cNvPr id="7" name="TextBox 6"/>
          <p:cNvSpPr txBox="1"/>
          <p:nvPr/>
        </p:nvSpPr>
        <p:spPr>
          <a:xfrm>
            <a:off x="3184721" y="5546432"/>
            <a:ext cx="3019560" cy="1200329"/>
          </a:xfrm>
          <a:prstGeom prst="rect">
            <a:avLst/>
          </a:prstGeom>
          <a:noFill/>
        </p:spPr>
        <p:txBody>
          <a:bodyPr wrap="square" rtlCol="0">
            <a:spAutoFit/>
          </a:bodyPr>
          <a:lstStyle/>
          <a:p>
            <a:r>
              <a:rPr lang="en-US" dirty="0" smtClean="0"/>
              <a:t>Electrostatic classifier and DMA (Differential Mobility Analyzer) select particles of a specific size range.</a:t>
            </a:r>
            <a:endParaRPr lang="en-US" dirty="0"/>
          </a:p>
        </p:txBody>
      </p:sp>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32110" y="1845106"/>
            <a:ext cx="2554689" cy="870349"/>
          </a:xfrm>
          <a:prstGeom prst="rect">
            <a:avLst/>
          </a:prstGeom>
        </p:spPr>
      </p:pic>
      <p:sp>
        <p:nvSpPr>
          <p:cNvPr id="9" name="TextBox 8"/>
          <p:cNvSpPr txBox="1"/>
          <p:nvPr/>
        </p:nvSpPr>
        <p:spPr>
          <a:xfrm>
            <a:off x="6452443" y="5546432"/>
            <a:ext cx="2472584" cy="923330"/>
          </a:xfrm>
          <a:prstGeom prst="rect">
            <a:avLst/>
          </a:prstGeom>
          <a:noFill/>
        </p:spPr>
        <p:txBody>
          <a:bodyPr wrap="square" rtlCol="0">
            <a:spAutoFit/>
          </a:bodyPr>
          <a:lstStyle/>
          <a:p>
            <a:r>
              <a:rPr lang="en-US" dirty="0" smtClean="0"/>
              <a:t>Aerodynamic lens focuses particles into collimated beam</a:t>
            </a:r>
            <a:endParaRPr lang="en-US" dirty="0"/>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2110" y="3084697"/>
            <a:ext cx="2703719" cy="2215436"/>
          </a:xfrm>
          <a:prstGeom prst="rect">
            <a:avLst/>
          </a:prstGeom>
        </p:spPr>
      </p:pic>
      <p:sp>
        <p:nvSpPr>
          <p:cNvPr id="3" name="Slide Number Placeholder 2"/>
          <p:cNvSpPr>
            <a:spLocks noGrp="1"/>
          </p:cNvSpPr>
          <p:nvPr>
            <p:ph type="sldNum" sz="quarter" idx="12"/>
          </p:nvPr>
        </p:nvSpPr>
        <p:spPr/>
        <p:txBody>
          <a:bodyPr/>
          <a:lstStyle/>
          <a:p>
            <a:fld id="{218B6639-C074-8B48-BE1A-E225E0D3ED0C}" type="slidenum">
              <a:rPr lang="en-US" smtClean="0"/>
              <a:t>74</a:t>
            </a:fld>
            <a:endParaRPr lang="en-US"/>
          </a:p>
        </p:txBody>
      </p:sp>
    </p:spTree>
    <p:extLst>
      <p:ext uri="{BB962C8B-B14F-4D97-AF65-F5344CB8AC3E}">
        <p14:creationId xmlns:p14="http://schemas.microsoft.com/office/powerpoint/2010/main" val="178496119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PEI Electrons</a:t>
            </a:r>
            <a:endParaRPr lang="en-US" dirty="0"/>
          </a:p>
        </p:txBody>
      </p:sp>
      <p:pic>
        <p:nvPicPr>
          <p:cNvPr id="5" name="Picture 4"/>
          <p:cNvPicPr>
            <a:picLocks noChangeAspect="1"/>
          </p:cNvPicPr>
          <p:nvPr/>
        </p:nvPicPr>
        <p:blipFill>
          <a:blip r:embed="rId2"/>
          <a:stretch>
            <a:fillRect/>
          </a:stretch>
        </p:blipFill>
        <p:spPr>
          <a:xfrm>
            <a:off x="0" y="2247610"/>
            <a:ext cx="9144000" cy="3195753"/>
          </a:xfrm>
          <a:prstGeom prst="rect">
            <a:avLst/>
          </a:prstGeom>
        </p:spPr>
      </p:pic>
      <p:sp>
        <p:nvSpPr>
          <p:cNvPr id="6" name="Slide Number Placeholder 5"/>
          <p:cNvSpPr>
            <a:spLocks noGrp="1"/>
          </p:cNvSpPr>
          <p:nvPr>
            <p:ph type="sldNum" sz="quarter" idx="12"/>
          </p:nvPr>
        </p:nvSpPr>
        <p:spPr/>
        <p:txBody>
          <a:bodyPr/>
          <a:lstStyle/>
          <a:p>
            <a:fld id="{218B6639-C074-8B48-BE1A-E225E0D3ED0C}" type="slidenum">
              <a:rPr lang="en-US" smtClean="0"/>
              <a:t>75</a:t>
            </a:fld>
            <a:endParaRPr lang="en-US"/>
          </a:p>
        </p:txBody>
      </p:sp>
    </p:spTree>
    <p:extLst>
      <p:ext uri="{BB962C8B-B14F-4D97-AF65-F5344CB8AC3E}">
        <p14:creationId xmlns:p14="http://schemas.microsoft.com/office/powerpoint/2010/main" val="98926953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PEI Centers of mass</a:t>
            </a:r>
            <a:endParaRPr lang="en-US" dirty="0"/>
          </a:p>
        </p:txBody>
      </p:sp>
      <p:pic>
        <p:nvPicPr>
          <p:cNvPr id="4" name="Picture 3"/>
          <p:cNvPicPr/>
          <p:nvPr/>
        </p:nvPicPr>
        <p:blipFill>
          <a:blip r:embed="rId2" cstate="print">
            <a:extLst>
              <a:ext uri="{28A0092B-C50C-407E-A947-70E740481C1C}">
                <a14:useLocalDpi xmlns:a14="http://schemas.microsoft.com/office/drawing/2010/main"/>
              </a:ext>
            </a:extLst>
          </a:blip>
          <a:srcRect/>
          <a:stretch>
            <a:fillRect/>
          </a:stretch>
        </p:blipFill>
        <p:spPr bwMode="auto">
          <a:xfrm>
            <a:off x="1459088" y="1597982"/>
            <a:ext cx="6005689" cy="5003760"/>
          </a:xfrm>
          <a:prstGeom prst="rect">
            <a:avLst/>
          </a:prstGeom>
          <a:noFill/>
          <a:ln>
            <a:noFill/>
          </a:ln>
        </p:spPr>
      </p:pic>
      <p:sp>
        <p:nvSpPr>
          <p:cNvPr id="3" name="Slide Number Placeholder 2"/>
          <p:cNvSpPr>
            <a:spLocks noGrp="1"/>
          </p:cNvSpPr>
          <p:nvPr>
            <p:ph type="sldNum" sz="quarter" idx="12"/>
          </p:nvPr>
        </p:nvSpPr>
        <p:spPr/>
        <p:txBody>
          <a:bodyPr/>
          <a:lstStyle/>
          <a:p>
            <a:fld id="{218B6639-C074-8B48-BE1A-E225E0D3ED0C}" type="slidenum">
              <a:rPr lang="en-US" smtClean="0"/>
              <a:t>76</a:t>
            </a:fld>
            <a:endParaRPr lang="en-US"/>
          </a:p>
        </p:txBody>
      </p:sp>
    </p:spTree>
    <p:extLst>
      <p:ext uri="{BB962C8B-B14F-4D97-AF65-F5344CB8AC3E}">
        <p14:creationId xmlns:p14="http://schemas.microsoft.com/office/powerpoint/2010/main" val="288975451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Single KI nanoparticle </a:t>
            </a:r>
            <a:br>
              <a:rPr lang="en-US" dirty="0" smtClean="0"/>
            </a:br>
            <a:r>
              <a:rPr lang="en-US" dirty="0" smtClean="0"/>
              <a:t>Mass Spectrum</a:t>
            </a:r>
            <a:endParaRPr lang="en-US" dirty="0"/>
          </a:p>
        </p:txBody>
      </p:sp>
      <p:pic>
        <p:nvPicPr>
          <p:cNvPr id="5" name="Picture 4" descr="To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47" y="1998371"/>
            <a:ext cx="6400800" cy="4114800"/>
          </a:xfrm>
          <a:prstGeom prst="rect">
            <a:avLst/>
          </a:prstGeom>
        </p:spPr>
      </p:pic>
      <p:sp>
        <p:nvSpPr>
          <p:cNvPr id="3" name="Slide Number Placeholder 2"/>
          <p:cNvSpPr>
            <a:spLocks noGrp="1"/>
          </p:cNvSpPr>
          <p:nvPr>
            <p:ph type="sldNum" sz="quarter" idx="12"/>
          </p:nvPr>
        </p:nvSpPr>
        <p:spPr/>
        <p:txBody>
          <a:bodyPr/>
          <a:lstStyle/>
          <a:p>
            <a:fld id="{218B6639-C074-8B48-BE1A-E225E0D3ED0C}" type="slidenum">
              <a:rPr lang="en-US" smtClean="0"/>
              <a:t>77</a:t>
            </a:fld>
            <a:endParaRPr lang="en-US"/>
          </a:p>
        </p:txBody>
      </p:sp>
    </p:spTree>
    <p:extLst>
      <p:ext uri="{BB962C8B-B14F-4D97-AF65-F5344CB8AC3E}">
        <p14:creationId xmlns:p14="http://schemas.microsoft.com/office/powerpoint/2010/main" val="243206555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56342" y="2650577"/>
            <a:ext cx="7855048" cy="3911045"/>
          </a:xfrm>
          <a:prstGeom prst="rect">
            <a:avLst/>
          </a:prstGeom>
        </p:spPr>
      </p:pic>
      <p:sp>
        <p:nvSpPr>
          <p:cNvPr id="9" name="Title 1"/>
          <p:cNvSpPr txBox="1">
            <a:spLocks/>
          </p:cNvSpPr>
          <p:nvPr/>
        </p:nvSpPr>
        <p:spPr>
          <a:xfrm>
            <a:off x="683363" y="761448"/>
            <a:ext cx="7386320" cy="1808069"/>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dirty="0" smtClean="0"/>
              <a:t>Supplemental Slides</a:t>
            </a:r>
            <a:endParaRPr lang="en-US" dirty="0"/>
          </a:p>
          <a:p>
            <a:r>
              <a:rPr lang="en-US" dirty="0" smtClean="0"/>
              <a:t>Observing the electron </a:t>
            </a:r>
            <a:r>
              <a:rPr lang="en-US" dirty="0" err="1" smtClean="0"/>
              <a:t>wavefunction</a:t>
            </a:r>
            <a:r>
              <a:rPr lang="en-US" dirty="0" smtClean="0"/>
              <a:t> in quantum dots</a:t>
            </a:r>
            <a:endParaRPr lang="en-US" dirty="0"/>
          </a:p>
        </p:txBody>
      </p:sp>
      <p:sp>
        <p:nvSpPr>
          <p:cNvPr id="10" name="Slide Number Placeholder 9"/>
          <p:cNvSpPr>
            <a:spLocks noGrp="1"/>
          </p:cNvSpPr>
          <p:nvPr>
            <p:ph type="sldNum" sz="quarter" idx="12"/>
          </p:nvPr>
        </p:nvSpPr>
        <p:spPr/>
        <p:txBody>
          <a:bodyPr/>
          <a:lstStyle/>
          <a:p>
            <a:fld id="{218B6639-C074-8B48-BE1A-E225E0D3ED0C}" type="slidenum">
              <a:rPr lang="en-US" smtClean="0"/>
              <a:t>78</a:t>
            </a:fld>
            <a:endParaRPr lang="en-US"/>
          </a:p>
        </p:txBody>
      </p:sp>
    </p:spTree>
    <p:extLst>
      <p:ext uri="{BB962C8B-B14F-4D97-AF65-F5344CB8AC3E}">
        <p14:creationId xmlns:p14="http://schemas.microsoft.com/office/powerpoint/2010/main" val="11922851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Quantum dots</a:t>
            </a:r>
            <a:endParaRPr lang="en-US" dirty="0"/>
          </a:p>
        </p:txBody>
      </p:sp>
      <p:pic>
        <p:nvPicPr>
          <p:cNvPr id="7" name="Content Placeholder 6" descr="qds.jpg"/>
          <p:cNvPicPr>
            <a:picLocks noGrp="1" noChangeAspect="1"/>
          </p:cNvPicPr>
          <p:nvPr>
            <p:ph idx="1"/>
          </p:nvPr>
        </p:nvPicPr>
        <p:blipFill>
          <a:blip r:embed="rId3" cstate="print">
            <a:extLst>
              <a:ext uri="{28A0092B-C50C-407E-A947-70E740481C1C}">
                <a14:useLocalDpi xmlns:a14="http://schemas.microsoft.com/office/drawing/2010/main"/>
              </a:ext>
            </a:extLst>
          </a:blip>
          <a:srcRect/>
          <a:stretch>
            <a:fillRect/>
          </a:stretch>
        </p:blipFill>
        <p:spPr>
          <a:xfrm>
            <a:off x="4691448" y="2930755"/>
            <a:ext cx="4212777" cy="2316865"/>
          </a:xfrm>
        </p:spPr>
      </p:pic>
      <p:pic>
        <p:nvPicPr>
          <p:cNvPr id="6" name="Picture 5" descr="QD3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5117" y="2930755"/>
            <a:ext cx="4362057" cy="2425304"/>
          </a:xfrm>
          <a:prstGeom prst="rect">
            <a:avLst/>
          </a:prstGeom>
        </p:spPr>
      </p:pic>
      <p:sp>
        <p:nvSpPr>
          <p:cNvPr id="8" name="Slide Number Placeholder 7"/>
          <p:cNvSpPr>
            <a:spLocks noGrp="1"/>
          </p:cNvSpPr>
          <p:nvPr>
            <p:ph type="sldNum" sz="quarter" idx="12"/>
          </p:nvPr>
        </p:nvSpPr>
        <p:spPr/>
        <p:txBody>
          <a:bodyPr/>
          <a:lstStyle/>
          <a:p>
            <a:fld id="{218B6639-C074-8B48-BE1A-E225E0D3ED0C}" type="slidenum">
              <a:rPr lang="en-US" smtClean="0"/>
              <a:t>79</a:t>
            </a:fld>
            <a:endParaRPr lang="en-US"/>
          </a:p>
        </p:txBody>
      </p:sp>
      <p:sp>
        <p:nvSpPr>
          <p:cNvPr id="9" name="Title 1"/>
          <p:cNvSpPr txBox="1">
            <a:spLocks/>
          </p:cNvSpPr>
          <p:nvPr/>
        </p:nvSpPr>
        <p:spPr>
          <a:xfrm>
            <a:off x="2820815"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Semiconductor </a:t>
            </a:r>
            <a:r>
              <a:rPr lang="en-US" sz="2000" dirty="0" err="1" smtClean="0"/>
              <a:t>nanocrystals</a:t>
            </a:r>
            <a:endParaRPr lang="en-US" sz="2000" dirty="0"/>
          </a:p>
        </p:txBody>
      </p:sp>
    </p:spTree>
    <p:extLst>
      <p:ext uri="{BB962C8B-B14F-4D97-AF65-F5344CB8AC3E}">
        <p14:creationId xmlns:p14="http://schemas.microsoft.com/office/powerpoint/2010/main" val="29738134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Ultrafast science in the </a:t>
            </a:r>
            <a:br>
              <a:rPr lang="en-US" dirty="0" smtClean="0"/>
            </a:br>
            <a:r>
              <a:rPr lang="en-US" dirty="0" smtClean="0"/>
              <a:t>KM Group</a:t>
            </a:r>
            <a:endParaRPr lang="en-US" dirty="0"/>
          </a:p>
        </p:txBody>
      </p:sp>
      <p:pic>
        <p:nvPicPr>
          <p:cNvPr id="8" name="Picture 2" descr="http://www.nsf.gov/od/lpa/news/02/images/euvlaser1_big.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665188" y="2679430"/>
            <a:ext cx="3431956" cy="10206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47878"/>
          <a:stretch/>
        </p:blipFill>
        <p:spPr bwMode="auto">
          <a:xfrm>
            <a:off x="183131" y="1957843"/>
            <a:ext cx="2464500" cy="1853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71802" y="1417638"/>
            <a:ext cx="1996047" cy="646331"/>
          </a:xfrm>
          <a:prstGeom prst="rect">
            <a:avLst/>
          </a:prstGeom>
          <a:noFill/>
        </p:spPr>
        <p:txBody>
          <a:bodyPr wrap="none" rtlCol="0">
            <a:spAutoFit/>
          </a:bodyPr>
          <a:lstStyle/>
          <a:p>
            <a:pPr algn="ctr"/>
            <a:r>
              <a:rPr lang="en-US" dirty="0" smtClean="0"/>
              <a:t>Ultrafast nanoscale </a:t>
            </a:r>
          </a:p>
          <a:p>
            <a:pPr algn="ctr"/>
            <a:r>
              <a:rPr lang="en-US" dirty="0" smtClean="0"/>
              <a:t>heat transport </a:t>
            </a:r>
          </a:p>
        </p:txBody>
      </p:sp>
      <p:pic>
        <p:nvPicPr>
          <p:cNvPr id="11" name="Picture 4" descr="http://jila.colorado.edu/kmgroup/sites/default/files/images/articles/magnetic_state.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71824" y="4592688"/>
            <a:ext cx="2120449" cy="20126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288080" y="4107199"/>
            <a:ext cx="2855920" cy="369332"/>
          </a:xfrm>
          <a:prstGeom prst="rect">
            <a:avLst/>
          </a:prstGeom>
          <a:noFill/>
        </p:spPr>
        <p:txBody>
          <a:bodyPr wrap="none" rtlCol="0">
            <a:spAutoFit/>
          </a:bodyPr>
          <a:lstStyle/>
          <a:p>
            <a:pPr algn="ctr"/>
            <a:r>
              <a:rPr lang="en-US" dirty="0" smtClean="0"/>
              <a:t>Ultrafast magnetic dynamics</a:t>
            </a:r>
          </a:p>
        </p:txBody>
      </p:sp>
      <p:pic>
        <p:nvPicPr>
          <p:cNvPr id="10" name="Picture 4" descr="http://jila.colorado.edu/kmgroup/sites/default/files/images/articles/radiation_driven_femtochemistry.jpg"/>
          <p:cNvPicPr>
            <a:picLocks noChangeAspect="1" noChangeArrowheads="1"/>
          </p:cNvPicPr>
          <p:nvPr/>
        </p:nvPicPr>
        <p:blipFill rotWithShape="1">
          <a:blip r:embed="rId6">
            <a:extLst>
              <a:ext uri="{28A0092B-C50C-407E-A947-70E740481C1C}">
                <a14:useLocalDpi xmlns:a14="http://schemas.microsoft.com/office/drawing/2010/main"/>
              </a:ext>
            </a:extLst>
          </a:blip>
          <a:srcRect r="53519"/>
          <a:stretch/>
        </p:blipFill>
        <p:spPr bwMode="auto">
          <a:xfrm>
            <a:off x="320310" y="4807570"/>
            <a:ext cx="2128638" cy="17535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60864" y="4107199"/>
            <a:ext cx="1988084" cy="646331"/>
          </a:xfrm>
          <a:prstGeom prst="rect">
            <a:avLst/>
          </a:prstGeom>
          <a:noFill/>
        </p:spPr>
        <p:txBody>
          <a:bodyPr wrap="square" rtlCol="0">
            <a:spAutoFit/>
          </a:bodyPr>
          <a:lstStyle/>
          <a:p>
            <a:pPr algn="ctr"/>
            <a:r>
              <a:rPr lang="en-US" dirty="0" smtClean="0">
                <a:solidFill>
                  <a:srgbClr val="000000"/>
                </a:solidFill>
              </a:rPr>
              <a:t>Ultrafast molecular dynamics</a:t>
            </a:r>
          </a:p>
        </p:txBody>
      </p:sp>
      <p:sp>
        <p:nvSpPr>
          <p:cNvPr id="18" name="TextBox 17"/>
          <p:cNvSpPr txBox="1"/>
          <p:nvPr/>
        </p:nvSpPr>
        <p:spPr>
          <a:xfrm>
            <a:off x="183131" y="1611251"/>
            <a:ext cx="2482057" cy="369332"/>
          </a:xfrm>
          <a:prstGeom prst="rect">
            <a:avLst/>
          </a:prstGeom>
          <a:noFill/>
        </p:spPr>
        <p:txBody>
          <a:bodyPr wrap="none" rtlCol="0">
            <a:spAutoFit/>
          </a:bodyPr>
          <a:lstStyle/>
          <a:p>
            <a:r>
              <a:rPr lang="en-US" dirty="0" smtClean="0">
                <a:solidFill>
                  <a:srgbClr val="000000"/>
                </a:solidFill>
              </a:rPr>
              <a:t>Ultrafast surface science</a:t>
            </a:r>
          </a:p>
        </p:txBody>
      </p:sp>
      <p:sp>
        <p:nvSpPr>
          <p:cNvPr id="19" name="TextBox 18"/>
          <p:cNvSpPr txBox="1"/>
          <p:nvPr/>
        </p:nvSpPr>
        <p:spPr>
          <a:xfrm>
            <a:off x="3017189" y="2297197"/>
            <a:ext cx="2628356" cy="369332"/>
          </a:xfrm>
          <a:prstGeom prst="rect">
            <a:avLst/>
          </a:prstGeom>
          <a:noFill/>
        </p:spPr>
        <p:txBody>
          <a:bodyPr wrap="none" rtlCol="0">
            <a:spAutoFit/>
          </a:bodyPr>
          <a:lstStyle/>
          <a:p>
            <a:pPr algn="ctr"/>
            <a:r>
              <a:rPr lang="en-US" dirty="0" smtClean="0"/>
              <a:t>High harmonic generation</a:t>
            </a:r>
          </a:p>
        </p:txBody>
      </p:sp>
      <p:sp>
        <p:nvSpPr>
          <p:cNvPr id="20" name="Slide Number Placeholder 19"/>
          <p:cNvSpPr>
            <a:spLocks noGrp="1"/>
          </p:cNvSpPr>
          <p:nvPr>
            <p:ph type="sldNum" sz="quarter" idx="12"/>
          </p:nvPr>
        </p:nvSpPr>
        <p:spPr/>
        <p:txBody>
          <a:bodyPr/>
          <a:lstStyle/>
          <a:p>
            <a:fld id="{218B6639-C074-8B48-BE1A-E225E0D3ED0C}" type="slidenum">
              <a:rPr lang="en-US" smtClean="0"/>
              <a:t>8</a:t>
            </a:fld>
            <a:endParaRPr lang="en-US"/>
          </a:p>
        </p:txBody>
      </p:sp>
      <p:pic>
        <p:nvPicPr>
          <p:cNvPr id="4" name="Picture 3"/>
          <p:cNvPicPr>
            <a:picLocks noChangeAspect="1"/>
          </p:cNvPicPr>
          <p:nvPr/>
        </p:nvPicPr>
        <p:blipFill rotWithShape="1">
          <a:blip r:embed="rId7"/>
          <a:srcRect r="30609"/>
          <a:stretch/>
        </p:blipFill>
        <p:spPr>
          <a:xfrm>
            <a:off x="6553200" y="2070698"/>
            <a:ext cx="2078390" cy="1740785"/>
          </a:xfrm>
          <a:prstGeom prst="rect">
            <a:avLst/>
          </a:prstGeom>
        </p:spPr>
      </p:pic>
      <p:pic>
        <p:nvPicPr>
          <p:cNvPr id="21" name="Picture 20"/>
          <p:cNvPicPr>
            <a:picLocks noChangeAspect="1"/>
          </p:cNvPicPr>
          <p:nvPr/>
        </p:nvPicPr>
        <p:blipFill>
          <a:blip r:embed="rId8"/>
          <a:stretch>
            <a:fillRect/>
          </a:stretch>
        </p:blipFill>
        <p:spPr>
          <a:xfrm>
            <a:off x="2894225" y="4107199"/>
            <a:ext cx="2876066" cy="1999820"/>
          </a:xfrm>
          <a:prstGeom prst="rect">
            <a:avLst/>
          </a:prstGeom>
        </p:spPr>
      </p:pic>
      <p:sp>
        <p:nvSpPr>
          <p:cNvPr id="22" name="TextBox 21"/>
          <p:cNvSpPr txBox="1"/>
          <p:nvPr/>
        </p:nvSpPr>
        <p:spPr>
          <a:xfrm>
            <a:off x="3418503" y="5982609"/>
            <a:ext cx="2047668" cy="369332"/>
          </a:xfrm>
          <a:prstGeom prst="rect">
            <a:avLst/>
          </a:prstGeom>
          <a:noFill/>
        </p:spPr>
        <p:txBody>
          <a:bodyPr wrap="none" rtlCol="0">
            <a:spAutoFit/>
          </a:bodyPr>
          <a:lstStyle/>
          <a:p>
            <a:pPr algn="ctr"/>
            <a:r>
              <a:rPr lang="en-US" dirty="0" smtClean="0"/>
              <a:t>Femtosecond lasers</a:t>
            </a:r>
          </a:p>
        </p:txBody>
      </p:sp>
    </p:spTree>
    <p:extLst>
      <p:ext uri="{BB962C8B-B14F-4D97-AF65-F5344CB8AC3E}">
        <p14:creationId xmlns:p14="http://schemas.microsoft.com/office/powerpoint/2010/main" val="133834454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pic>
        <p:nvPicPr>
          <p:cNvPr id="5" name="Picture 4"/>
          <p:cNvPicPr>
            <a:picLocks noChangeAspect="1"/>
          </p:cNvPicPr>
          <p:nvPr/>
        </p:nvPicPr>
        <p:blipFill>
          <a:blip r:embed="rId2"/>
          <a:stretch>
            <a:fillRect/>
          </a:stretch>
        </p:blipFill>
        <p:spPr>
          <a:xfrm>
            <a:off x="0" y="1683398"/>
            <a:ext cx="9144000" cy="4566880"/>
          </a:xfrm>
          <a:prstGeom prst="rect">
            <a:avLst/>
          </a:prstGeom>
        </p:spPr>
      </p:pic>
      <p:sp>
        <p:nvSpPr>
          <p:cNvPr id="6" name="Slide Number Placeholder 5"/>
          <p:cNvSpPr>
            <a:spLocks noGrp="1"/>
          </p:cNvSpPr>
          <p:nvPr>
            <p:ph type="sldNum" sz="quarter" idx="12"/>
          </p:nvPr>
        </p:nvSpPr>
        <p:spPr/>
        <p:txBody>
          <a:bodyPr/>
          <a:lstStyle/>
          <a:p>
            <a:fld id="{218B6639-C074-8B48-BE1A-E225E0D3ED0C}" type="slidenum">
              <a:rPr lang="en-US" smtClean="0"/>
              <a:t>80</a:t>
            </a:fld>
            <a:endParaRPr lang="en-US"/>
          </a:p>
        </p:txBody>
      </p:sp>
      <p:sp>
        <p:nvSpPr>
          <p:cNvPr id="7" name="Title 1"/>
          <p:cNvSpPr txBox="1">
            <a:spLocks/>
          </p:cNvSpPr>
          <p:nvPr/>
        </p:nvSpPr>
        <p:spPr>
          <a:xfrm>
            <a:off x="2820815"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Two-pulses</a:t>
            </a:r>
            <a:endParaRPr lang="en-US" sz="2000" dirty="0"/>
          </a:p>
        </p:txBody>
      </p:sp>
    </p:spTree>
    <p:extLst>
      <p:ext uri="{BB962C8B-B14F-4D97-AF65-F5344CB8AC3E}">
        <p14:creationId xmlns:p14="http://schemas.microsoft.com/office/powerpoint/2010/main" val="171859692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2339"/>
            <a:ext cx="8229600" cy="1143000"/>
          </a:xfrm>
        </p:spPr>
        <p:txBody>
          <a:bodyPr>
            <a:normAutofit/>
          </a:bodyPr>
          <a:lstStyle/>
          <a:p>
            <a:r>
              <a:rPr lang="en-US" dirty="0" smtClean="0"/>
              <a:t>Photoelectron yield </a:t>
            </a:r>
            <a:br>
              <a:rPr lang="en-US" dirty="0" smtClean="0"/>
            </a:br>
            <a:r>
              <a:rPr lang="en-US" sz="2400" dirty="0" smtClean="0"/>
              <a:t>depends on size</a:t>
            </a:r>
            <a:endParaRPr lang="en-US" sz="2400" dirty="0"/>
          </a:p>
        </p:txBody>
      </p:sp>
      <p:pic>
        <p:nvPicPr>
          <p:cNvPr id="6" name="Picture 5"/>
          <p:cNvPicPr>
            <a:picLocks noChangeAspect="1"/>
          </p:cNvPicPr>
          <p:nvPr/>
        </p:nvPicPr>
        <p:blipFill>
          <a:blip r:embed="rId2"/>
          <a:stretch>
            <a:fillRect/>
          </a:stretch>
        </p:blipFill>
        <p:spPr>
          <a:xfrm>
            <a:off x="1953126" y="2040375"/>
            <a:ext cx="5018878" cy="3910675"/>
          </a:xfrm>
          <a:prstGeom prst="rect">
            <a:avLst/>
          </a:prstGeom>
        </p:spPr>
      </p:pic>
      <p:sp>
        <p:nvSpPr>
          <p:cNvPr id="7" name="Slide Number Placeholder 6"/>
          <p:cNvSpPr>
            <a:spLocks noGrp="1"/>
          </p:cNvSpPr>
          <p:nvPr>
            <p:ph type="sldNum" sz="quarter" idx="12"/>
          </p:nvPr>
        </p:nvSpPr>
        <p:spPr/>
        <p:txBody>
          <a:bodyPr/>
          <a:lstStyle/>
          <a:p>
            <a:fld id="{218B6639-C074-8B48-BE1A-E225E0D3ED0C}" type="slidenum">
              <a:rPr lang="en-US" smtClean="0"/>
              <a:t>81</a:t>
            </a:fld>
            <a:endParaRPr lang="en-US"/>
          </a:p>
        </p:txBody>
      </p:sp>
    </p:spTree>
    <p:extLst>
      <p:ext uri="{BB962C8B-B14F-4D97-AF65-F5344CB8AC3E}">
        <p14:creationId xmlns:p14="http://schemas.microsoft.com/office/powerpoint/2010/main" val="418696648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Evanescent exciton</a:t>
            </a:r>
            <a:endParaRPr lang="en-US" dirty="0"/>
          </a:p>
        </p:txBody>
      </p:sp>
      <p:pic>
        <p:nvPicPr>
          <p:cNvPr id="6" name="Picture 5"/>
          <p:cNvPicPr>
            <a:picLocks noChangeAspect="1"/>
          </p:cNvPicPr>
          <p:nvPr/>
        </p:nvPicPr>
        <p:blipFill>
          <a:blip r:embed="rId2"/>
          <a:stretch>
            <a:fillRect/>
          </a:stretch>
        </p:blipFill>
        <p:spPr>
          <a:xfrm>
            <a:off x="457200" y="1526627"/>
            <a:ext cx="2730283" cy="5331373"/>
          </a:xfrm>
          <a:prstGeom prst="rect">
            <a:avLst/>
          </a:prstGeom>
        </p:spPr>
      </p:pic>
      <p:pic>
        <p:nvPicPr>
          <p:cNvPr id="7" name="Picture 6"/>
          <p:cNvPicPr>
            <a:picLocks noChangeAspect="1"/>
          </p:cNvPicPr>
          <p:nvPr/>
        </p:nvPicPr>
        <p:blipFill rotWithShape="1">
          <a:blip r:embed="rId3"/>
          <a:srcRect l="67971" t="5442" r="11489" b="61721"/>
          <a:stretch/>
        </p:blipFill>
        <p:spPr>
          <a:xfrm>
            <a:off x="4776602" y="2553386"/>
            <a:ext cx="3553196" cy="2837094"/>
          </a:xfrm>
          <a:prstGeom prst="rect">
            <a:avLst/>
          </a:prstGeom>
        </p:spPr>
      </p:pic>
      <p:sp>
        <p:nvSpPr>
          <p:cNvPr id="8" name="Slide Number Placeholder 7"/>
          <p:cNvSpPr>
            <a:spLocks noGrp="1"/>
          </p:cNvSpPr>
          <p:nvPr>
            <p:ph type="sldNum" sz="quarter" idx="12"/>
          </p:nvPr>
        </p:nvSpPr>
        <p:spPr/>
        <p:txBody>
          <a:bodyPr/>
          <a:lstStyle/>
          <a:p>
            <a:fld id="{218B6639-C074-8B48-BE1A-E225E0D3ED0C}" type="slidenum">
              <a:rPr lang="en-US" smtClean="0"/>
              <a:t>82</a:t>
            </a:fld>
            <a:endParaRPr lang="en-US"/>
          </a:p>
        </p:txBody>
      </p:sp>
    </p:spTree>
    <p:extLst>
      <p:ext uri="{BB962C8B-B14F-4D97-AF65-F5344CB8AC3E}">
        <p14:creationId xmlns:p14="http://schemas.microsoft.com/office/powerpoint/2010/main" val="28267968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478" y="274638"/>
            <a:ext cx="8229600" cy="1143000"/>
          </a:xfrm>
        </p:spPr>
        <p:txBody>
          <a:bodyPr/>
          <a:lstStyle/>
          <a:p>
            <a:r>
              <a:rPr lang="en-US" dirty="0" smtClean="0"/>
              <a:t>Observing charge transfer</a:t>
            </a:r>
            <a:endParaRPr lang="en-US" dirty="0"/>
          </a:p>
        </p:txBody>
      </p:sp>
      <p:pic>
        <p:nvPicPr>
          <p:cNvPr id="5" name="Picture 4"/>
          <p:cNvPicPr/>
          <p:nvPr/>
        </p:nvPicPr>
        <p:blipFill>
          <a:blip r:embed="rId2" cstate="print">
            <a:extLst>
              <a:ext uri="{28A0092B-C50C-407E-A947-70E740481C1C}">
                <a14:useLocalDpi xmlns:a14="http://schemas.microsoft.com/office/drawing/2010/main"/>
              </a:ext>
            </a:extLst>
          </a:blip>
          <a:stretch>
            <a:fillRect/>
          </a:stretch>
        </p:blipFill>
        <p:spPr>
          <a:xfrm>
            <a:off x="4803224" y="1851243"/>
            <a:ext cx="3883576" cy="4711503"/>
          </a:xfrm>
          <a:prstGeom prst="rect">
            <a:avLst/>
          </a:prstGeom>
        </p:spPr>
      </p:pic>
      <p:pic>
        <p:nvPicPr>
          <p:cNvPr id="6" name="Picture 5"/>
          <p:cNvPicPr/>
          <p:nvPr/>
        </p:nvPicPr>
        <p:blipFill>
          <a:blip r:embed="rId3" cstate="print">
            <a:extLst>
              <a:ext uri="{28A0092B-C50C-407E-A947-70E740481C1C}">
                <a14:useLocalDpi xmlns:a14="http://schemas.microsoft.com/office/drawing/2010/main"/>
              </a:ext>
            </a:extLst>
          </a:blip>
          <a:stretch>
            <a:fillRect/>
          </a:stretch>
        </p:blipFill>
        <p:spPr>
          <a:xfrm>
            <a:off x="457200" y="1798637"/>
            <a:ext cx="4154212" cy="4448776"/>
          </a:xfrm>
          <a:prstGeom prst="rect">
            <a:avLst/>
          </a:prstGeom>
        </p:spPr>
      </p:pic>
      <p:sp>
        <p:nvSpPr>
          <p:cNvPr id="7" name="Slide Number Placeholder 6"/>
          <p:cNvSpPr>
            <a:spLocks noGrp="1"/>
          </p:cNvSpPr>
          <p:nvPr>
            <p:ph type="sldNum" sz="quarter" idx="12"/>
          </p:nvPr>
        </p:nvSpPr>
        <p:spPr/>
        <p:txBody>
          <a:bodyPr/>
          <a:lstStyle/>
          <a:p>
            <a:fld id="{218B6639-C074-8B48-BE1A-E225E0D3ED0C}" type="slidenum">
              <a:rPr lang="en-US" smtClean="0"/>
              <a:t>83</a:t>
            </a:fld>
            <a:endParaRPr lang="en-US"/>
          </a:p>
        </p:txBody>
      </p:sp>
    </p:spTree>
    <p:extLst>
      <p:ext uri="{BB962C8B-B14F-4D97-AF65-F5344CB8AC3E}">
        <p14:creationId xmlns:p14="http://schemas.microsoft.com/office/powerpoint/2010/main" val="15890430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57200" y="1769535"/>
            <a:ext cx="8229600" cy="4199466"/>
          </a:xfrm>
        </p:spPr>
        <p:txBody>
          <a:bodyPr>
            <a:noAutofit/>
          </a:bodyPr>
          <a:lstStyle/>
          <a:p>
            <a:r>
              <a:rPr lang="en-US" sz="2600" b="1" u="sng" dirty="0" smtClean="0"/>
              <a:t>Experiment</a:t>
            </a:r>
            <a:endParaRPr lang="en-US" sz="2600" b="1" u="sng" dirty="0"/>
          </a:p>
          <a:p>
            <a:pPr lvl="1"/>
            <a:r>
              <a:rPr lang="en-US" sz="2600" dirty="0" smtClean="0"/>
              <a:t>VMI is a versatile tool for </a:t>
            </a:r>
            <a:r>
              <a:rPr lang="en-US" sz="2600" dirty="0" err="1" smtClean="0"/>
              <a:t>nanoscience</a:t>
            </a:r>
            <a:endParaRPr lang="en-US" sz="2600" dirty="0" smtClean="0"/>
          </a:p>
          <a:p>
            <a:r>
              <a:rPr lang="en-US" sz="2600" b="1" u="sng" dirty="0" smtClean="0"/>
              <a:t>Results</a:t>
            </a:r>
          </a:p>
          <a:p>
            <a:pPr lvl="1"/>
            <a:r>
              <a:rPr lang="en-US" sz="2600" dirty="0" smtClean="0"/>
              <a:t>Revealed nanoscale optics with localized plasma</a:t>
            </a:r>
          </a:p>
          <a:p>
            <a:pPr lvl="1"/>
            <a:r>
              <a:rPr lang="en-US" sz="2600" dirty="0" smtClean="0"/>
              <a:t>First observation of </a:t>
            </a:r>
            <a:r>
              <a:rPr lang="en-US" sz="2600" b="1" dirty="0" smtClean="0"/>
              <a:t>shock waves in nanoplasmas</a:t>
            </a:r>
          </a:p>
          <a:p>
            <a:pPr lvl="1"/>
            <a:r>
              <a:rPr lang="en-US" sz="2600" dirty="0" smtClean="0"/>
              <a:t>Ultrafast charge transfer in </a:t>
            </a:r>
            <a:r>
              <a:rPr lang="en-US" sz="2600" dirty="0"/>
              <a:t>q</a:t>
            </a:r>
            <a:r>
              <a:rPr lang="en-US" sz="2600" dirty="0" smtClean="0"/>
              <a:t>uantum dots</a:t>
            </a:r>
          </a:p>
          <a:p>
            <a:r>
              <a:rPr lang="en-US" sz="2600" b="1" u="sng" dirty="0" smtClean="0">
                <a:solidFill>
                  <a:srgbClr val="0000FF"/>
                </a:solidFill>
              </a:rPr>
              <a:t>Future directions</a:t>
            </a:r>
          </a:p>
          <a:p>
            <a:pPr lvl="1"/>
            <a:r>
              <a:rPr lang="en-US" sz="2600" dirty="0" smtClean="0">
                <a:solidFill>
                  <a:srgbClr val="0000FF"/>
                </a:solidFill>
              </a:rPr>
              <a:t>Use high-harmonic generation (HHG) source</a:t>
            </a:r>
          </a:p>
          <a:p>
            <a:pPr lvl="1"/>
            <a:r>
              <a:rPr lang="en-US" sz="2600" dirty="0" smtClean="0">
                <a:solidFill>
                  <a:srgbClr val="0000FF"/>
                </a:solidFill>
              </a:rPr>
              <a:t>Generate isolated ~5 nm nanoparticles</a:t>
            </a:r>
          </a:p>
        </p:txBody>
      </p:sp>
      <p:sp>
        <p:nvSpPr>
          <p:cNvPr id="5" name="Slide Number Placeholder 4"/>
          <p:cNvSpPr>
            <a:spLocks noGrp="1"/>
          </p:cNvSpPr>
          <p:nvPr>
            <p:ph type="sldNum" sz="quarter" idx="12"/>
          </p:nvPr>
        </p:nvSpPr>
        <p:spPr/>
        <p:txBody>
          <a:bodyPr/>
          <a:lstStyle/>
          <a:p>
            <a:fld id="{218B6639-C074-8B48-BE1A-E225E0D3ED0C}" type="slidenum">
              <a:rPr lang="en-US" smtClean="0"/>
              <a:t>84</a:t>
            </a:fld>
            <a:endParaRPr lang="en-US"/>
          </a:p>
        </p:txBody>
      </p:sp>
      <p:pic>
        <p:nvPicPr>
          <p:cNvPr id="6" name="Picture 5" descr="Cover41newangle_00031.png"/>
          <p:cNvPicPr>
            <a:picLocks noChangeAspect="1"/>
          </p:cNvPicPr>
          <p:nvPr/>
        </p:nvPicPr>
        <p:blipFill>
          <a:blip r:embed="rId3">
            <a:alphaModFix amt="15000"/>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1823739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Nanoplasma</a:t>
            </a:r>
            <a:r>
              <a:rPr lang="en-US" dirty="0" smtClean="0"/>
              <a:t> shock waves</a:t>
            </a:r>
            <a:endParaRPr lang="en-US" dirty="0"/>
          </a:p>
        </p:txBody>
      </p:sp>
      <p:sp>
        <p:nvSpPr>
          <p:cNvPr id="3" name="Subtitle 2"/>
          <p:cNvSpPr>
            <a:spLocks noGrp="1"/>
          </p:cNvSpPr>
          <p:nvPr>
            <p:ph type="subTitle" idx="1"/>
          </p:nvPr>
        </p:nvSpPr>
        <p:spPr/>
        <p:txBody>
          <a:bodyPr/>
          <a:lstStyle/>
          <a:p>
            <a:r>
              <a:rPr lang="en-US" dirty="0" smtClean="0"/>
              <a:t>Supplemental slides</a:t>
            </a:r>
            <a:endParaRPr lang="en-US" dirty="0"/>
          </a:p>
        </p:txBody>
      </p:sp>
      <p:sp>
        <p:nvSpPr>
          <p:cNvPr id="5" name="Slide Number Placeholder 4"/>
          <p:cNvSpPr>
            <a:spLocks noGrp="1"/>
          </p:cNvSpPr>
          <p:nvPr>
            <p:ph type="sldNum" sz="quarter" idx="12"/>
          </p:nvPr>
        </p:nvSpPr>
        <p:spPr/>
        <p:txBody>
          <a:bodyPr/>
          <a:lstStyle/>
          <a:p>
            <a:fld id="{218B6639-C074-8B48-BE1A-E225E0D3ED0C}" type="slidenum">
              <a:rPr lang="en-US" smtClean="0"/>
              <a:t>85</a:t>
            </a:fld>
            <a:endParaRPr lang="en-US"/>
          </a:p>
        </p:txBody>
      </p:sp>
    </p:spTree>
    <p:extLst>
      <p:ext uri="{BB962C8B-B14F-4D97-AF65-F5344CB8AC3E}">
        <p14:creationId xmlns:p14="http://schemas.microsoft.com/office/powerpoint/2010/main" val="4233185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 of shock waves</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4"/>
          <a:stretch/>
        </p:blipFill>
        <p:spPr>
          <a:xfrm>
            <a:off x="1952992" y="1417638"/>
            <a:ext cx="5154984" cy="5166042"/>
          </a:xfrm>
          <a:prstGeom prst="rect">
            <a:avLst/>
          </a:prstGeom>
        </p:spPr>
      </p:pic>
      <p:sp>
        <p:nvSpPr>
          <p:cNvPr id="3" name="Slide Number Placeholder 2"/>
          <p:cNvSpPr>
            <a:spLocks noGrp="1"/>
          </p:cNvSpPr>
          <p:nvPr>
            <p:ph type="sldNum" sz="quarter" idx="12"/>
          </p:nvPr>
        </p:nvSpPr>
        <p:spPr/>
        <p:txBody>
          <a:bodyPr/>
          <a:lstStyle/>
          <a:p>
            <a:fld id="{218B6639-C074-8B48-BE1A-E225E0D3ED0C}" type="slidenum">
              <a:rPr lang="en-US" smtClean="0"/>
              <a:t>86</a:t>
            </a:fld>
            <a:endParaRPr lang="en-US"/>
          </a:p>
        </p:txBody>
      </p:sp>
    </p:spTree>
    <p:extLst>
      <p:ext uri="{BB962C8B-B14F-4D97-AF65-F5344CB8AC3E}">
        <p14:creationId xmlns:p14="http://schemas.microsoft.com/office/powerpoint/2010/main" val="375312849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 Observation of shock waves</a:t>
            </a:r>
            <a:endParaRPr lang="en-US" dirty="0"/>
          </a:p>
        </p:txBody>
      </p:sp>
      <p:pic>
        <p:nvPicPr>
          <p:cNvPr id="8" name="Picture 7"/>
          <p:cNvPicPr>
            <a:picLocks noChangeAspect="1"/>
          </p:cNvPicPr>
          <p:nvPr/>
        </p:nvPicPr>
        <p:blipFill>
          <a:blip r:embed="rId3"/>
          <a:stretch>
            <a:fillRect/>
          </a:stretch>
        </p:blipFill>
        <p:spPr>
          <a:xfrm>
            <a:off x="0" y="0"/>
            <a:ext cx="9144000" cy="3663000"/>
          </a:xfrm>
          <a:prstGeom prst="rect">
            <a:avLst/>
          </a:prstGeom>
        </p:spPr>
      </p:pic>
      <p:cxnSp>
        <p:nvCxnSpPr>
          <p:cNvPr id="14" name="Straight Arrow Connector 13"/>
          <p:cNvCxnSpPr/>
          <p:nvPr/>
        </p:nvCxnSpPr>
        <p:spPr>
          <a:xfrm flipH="1">
            <a:off x="4275043" y="2540158"/>
            <a:ext cx="385547" cy="145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408987" y="4370911"/>
            <a:ext cx="385547" cy="145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863990" y="2613133"/>
            <a:ext cx="385547" cy="145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stretch>
            <a:fillRect/>
          </a:stretch>
        </p:blipFill>
        <p:spPr>
          <a:xfrm>
            <a:off x="0" y="3697111"/>
            <a:ext cx="9144000" cy="3160889"/>
          </a:xfrm>
          <a:prstGeom prst="rect">
            <a:avLst/>
          </a:prstGeom>
        </p:spPr>
      </p:pic>
      <p:sp>
        <p:nvSpPr>
          <p:cNvPr id="3" name="TextBox 2"/>
          <p:cNvSpPr txBox="1"/>
          <p:nvPr/>
        </p:nvSpPr>
        <p:spPr>
          <a:xfrm>
            <a:off x="98778" y="451556"/>
            <a:ext cx="1649710" cy="523220"/>
          </a:xfrm>
          <a:prstGeom prst="rect">
            <a:avLst/>
          </a:prstGeom>
          <a:noFill/>
        </p:spPr>
        <p:txBody>
          <a:bodyPr wrap="none" rtlCol="0">
            <a:spAutoFit/>
          </a:bodyPr>
          <a:lstStyle/>
          <a:p>
            <a:r>
              <a:rPr lang="en-US" sz="2800" dirty="0" smtClean="0">
                <a:solidFill>
                  <a:schemeClr val="bg1"/>
                </a:solidFill>
              </a:rPr>
              <a:t>One pulse</a:t>
            </a:r>
            <a:endParaRPr lang="en-US" sz="2800" dirty="0">
              <a:solidFill>
                <a:schemeClr val="bg1"/>
              </a:solidFill>
            </a:endParaRPr>
          </a:p>
        </p:txBody>
      </p:sp>
      <p:sp>
        <p:nvSpPr>
          <p:cNvPr id="9" name="TextBox 8"/>
          <p:cNvSpPr txBox="1"/>
          <p:nvPr/>
        </p:nvSpPr>
        <p:spPr>
          <a:xfrm>
            <a:off x="98778" y="3765954"/>
            <a:ext cx="1806103" cy="523220"/>
          </a:xfrm>
          <a:prstGeom prst="rect">
            <a:avLst/>
          </a:prstGeom>
          <a:noFill/>
        </p:spPr>
        <p:txBody>
          <a:bodyPr wrap="none" rtlCol="0">
            <a:spAutoFit/>
          </a:bodyPr>
          <a:lstStyle/>
          <a:p>
            <a:r>
              <a:rPr lang="en-US" sz="2800" dirty="0" smtClean="0">
                <a:solidFill>
                  <a:schemeClr val="bg1"/>
                </a:solidFill>
              </a:rPr>
              <a:t>Two pulses</a:t>
            </a:r>
            <a:endParaRPr lang="en-US" sz="2800" dirty="0">
              <a:solidFill>
                <a:schemeClr val="bg1"/>
              </a:solidFill>
            </a:endParaRPr>
          </a:p>
        </p:txBody>
      </p:sp>
      <p:sp>
        <p:nvSpPr>
          <p:cNvPr id="4" name="Slide Number Placeholder 3"/>
          <p:cNvSpPr>
            <a:spLocks noGrp="1"/>
          </p:cNvSpPr>
          <p:nvPr>
            <p:ph type="sldNum" sz="quarter" idx="12"/>
          </p:nvPr>
        </p:nvSpPr>
        <p:spPr/>
        <p:txBody>
          <a:bodyPr/>
          <a:lstStyle/>
          <a:p>
            <a:fld id="{218B6639-C074-8B48-BE1A-E225E0D3ED0C}" type="slidenum">
              <a:rPr lang="en-US" smtClean="0"/>
              <a:t>87</a:t>
            </a:fld>
            <a:endParaRPr lang="en-US"/>
          </a:p>
        </p:txBody>
      </p:sp>
    </p:spTree>
    <p:extLst>
      <p:ext uri="{BB962C8B-B14F-4D97-AF65-F5344CB8AC3E}">
        <p14:creationId xmlns:p14="http://schemas.microsoft.com/office/powerpoint/2010/main" val="3410614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pulse animation</a:t>
            </a:r>
            <a:endParaRPr lang="en-US" dirty="0"/>
          </a:p>
        </p:txBody>
      </p:sp>
      <p:pic>
        <p:nvPicPr>
          <p:cNvPr id="4" name="Picture 3" descr="Selected frames from 140 nm thing.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00200" y="1725613"/>
            <a:ext cx="5867400" cy="4400550"/>
          </a:xfrm>
          <a:prstGeom prst="rect">
            <a:avLst/>
          </a:prstGeom>
        </p:spPr>
      </p:pic>
      <p:sp>
        <p:nvSpPr>
          <p:cNvPr id="3" name="Slide Number Placeholder 2"/>
          <p:cNvSpPr>
            <a:spLocks noGrp="1"/>
          </p:cNvSpPr>
          <p:nvPr>
            <p:ph type="sldNum" sz="quarter" idx="12"/>
          </p:nvPr>
        </p:nvSpPr>
        <p:spPr/>
        <p:txBody>
          <a:bodyPr/>
          <a:lstStyle/>
          <a:p>
            <a:fld id="{218B6639-C074-8B48-BE1A-E225E0D3ED0C}" type="slidenum">
              <a:rPr lang="en-US" smtClean="0"/>
              <a:t>88</a:t>
            </a:fld>
            <a:endParaRPr lang="en-US"/>
          </a:p>
        </p:txBody>
      </p:sp>
    </p:spTree>
    <p:extLst>
      <p:ext uri="{BB962C8B-B14F-4D97-AF65-F5344CB8AC3E}">
        <p14:creationId xmlns:p14="http://schemas.microsoft.com/office/powerpoint/2010/main" val="405342174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lected frames for animated gif.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8200" y="1467158"/>
            <a:ext cx="5059659" cy="4368761"/>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US" dirty="0" smtClean="0"/>
              <a:t>Two-pulse animation</a:t>
            </a:r>
            <a:endParaRPr lang="en-US" dirty="0"/>
          </a:p>
        </p:txBody>
      </p:sp>
      <p:sp>
        <p:nvSpPr>
          <p:cNvPr id="2" name="Slide Number Placeholder 1"/>
          <p:cNvSpPr>
            <a:spLocks noGrp="1"/>
          </p:cNvSpPr>
          <p:nvPr>
            <p:ph type="sldNum" sz="quarter" idx="12"/>
          </p:nvPr>
        </p:nvSpPr>
        <p:spPr/>
        <p:txBody>
          <a:bodyPr/>
          <a:lstStyle/>
          <a:p>
            <a:fld id="{218B6639-C074-8B48-BE1A-E225E0D3ED0C}" type="slidenum">
              <a:rPr lang="en-US" smtClean="0"/>
              <a:t>89</a:t>
            </a:fld>
            <a:endParaRPr lang="en-US"/>
          </a:p>
        </p:txBody>
      </p:sp>
    </p:spTree>
    <p:extLst>
      <p:ext uri="{BB962C8B-B14F-4D97-AF65-F5344CB8AC3E}">
        <p14:creationId xmlns:p14="http://schemas.microsoft.com/office/powerpoint/2010/main" val="23405003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07677" y="229670"/>
            <a:ext cx="2648195" cy="841769"/>
          </a:xfrm>
        </p:spPr>
        <p:txBody>
          <a:bodyPr>
            <a:normAutofit/>
          </a:bodyPr>
          <a:lstStyle/>
          <a:p>
            <a:r>
              <a:rPr lang="en-US" dirty="0" smtClean="0"/>
              <a:t>Why:</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9</a:t>
            </a:fld>
            <a:endParaRPr lang="en-US"/>
          </a:p>
        </p:txBody>
      </p:sp>
      <p:sp>
        <p:nvSpPr>
          <p:cNvPr id="8" name="Title 1"/>
          <p:cNvSpPr txBox="1">
            <a:spLocks/>
          </p:cNvSpPr>
          <p:nvPr/>
        </p:nvSpPr>
        <p:spPr>
          <a:xfrm>
            <a:off x="162140" y="1684596"/>
            <a:ext cx="2648195" cy="84176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sz="3100" dirty="0" smtClean="0"/>
              <a:t>Atoms?</a:t>
            </a:r>
            <a:endParaRPr lang="en-US" sz="3100" dirty="0"/>
          </a:p>
        </p:txBody>
      </p:sp>
      <p:sp>
        <p:nvSpPr>
          <p:cNvPr id="9" name="Title 1"/>
          <p:cNvSpPr txBox="1">
            <a:spLocks/>
          </p:cNvSpPr>
          <p:nvPr/>
        </p:nvSpPr>
        <p:spPr>
          <a:xfrm>
            <a:off x="2960344" y="1684596"/>
            <a:ext cx="2918513" cy="841769"/>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dirty="0" smtClean="0"/>
              <a:t>Nanoparticles?</a:t>
            </a:r>
            <a:endParaRPr lang="en-US" dirty="0"/>
          </a:p>
        </p:txBody>
      </p:sp>
      <p:sp>
        <p:nvSpPr>
          <p:cNvPr id="10" name="Title 1"/>
          <p:cNvSpPr txBox="1">
            <a:spLocks/>
          </p:cNvSpPr>
          <p:nvPr/>
        </p:nvSpPr>
        <p:spPr>
          <a:xfrm>
            <a:off x="6249944" y="1684596"/>
            <a:ext cx="2827619" cy="841769"/>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b="0" i="0" kern="1200">
                <a:solidFill>
                  <a:srgbClr val="0000FF"/>
                </a:solidFill>
                <a:latin typeface="Avenir Book"/>
                <a:ea typeface="+mj-ea"/>
                <a:cs typeface="Avenir Book"/>
              </a:defRPr>
            </a:lvl1pPr>
          </a:lstStyle>
          <a:p>
            <a:r>
              <a:rPr lang="en-US" dirty="0" err="1" smtClean="0"/>
              <a:t>Nanoplasmas</a:t>
            </a:r>
            <a:r>
              <a:rPr lang="en-US" dirty="0" smtClean="0"/>
              <a:t>?</a:t>
            </a:r>
            <a:endParaRPr lang="en-US" dirty="0"/>
          </a:p>
        </p:txBody>
      </p:sp>
      <p:sp>
        <p:nvSpPr>
          <p:cNvPr id="13" name="Rectangle 12"/>
          <p:cNvSpPr/>
          <p:nvPr/>
        </p:nvSpPr>
        <p:spPr>
          <a:xfrm>
            <a:off x="2603697" y="6356350"/>
            <a:ext cx="4572000" cy="261610"/>
          </a:xfrm>
          <a:prstGeom prst="rect">
            <a:avLst/>
          </a:prstGeom>
        </p:spPr>
        <p:txBody>
          <a:bodyPr>
            <a:spAutoFit/>
          </a:bodyPr>
          <a:lstStyle/>
          <a:p>
            <a:r>
              <a:rPr lang="en-US" sz="1100" dirty="0"/>
              <a:t>Z. Chen, A. </a:t>
            </a:r>
            <a:r>
              <a:rPr lang="en-US" sz="1100" dirty="0" err="1"/>
              <a:t>Taflove</a:t>
            </a:r>
            <a:r>
              <a:rPr lang="en-US" sz="1100" dirty="0"/>
              <a:t>, and V. </a:t>
            </a:r>
            <a:r>
              <a:rPr lang="en-US" sz="1100" dirty="0" err="1"/>
              <a:t>Backman</a:t>
            </a:r>
            <a:r>
              <a:rPr lang="en-US" sz="1100" dirty="0"/>
              <a:t>, Opt. Express </a:t>
            </a:r>
            <a:r>
              <a:rPr lang="en-US" sz="1100" b="1" dirty="0"/>
              <a:t>12</a:t>
            </a:r>
            <a:r>
              <a:rPr lang="en-US" sz="1100" dirty="0"/>
              <a:t>, 1214 (2004).</a:t>
            </a:r>
          </a:p>
        </p:txBody>
      </p:sp>
      <p:pic>
        <p:nvPicPr>
          <p:cNvPr id="14" name="Picture 2" descr="http://www.nsf.gov/od/lpa/news/02/images/euvlaser1_big.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39011"/>
          <a:stretch/>
        </p:blipFill>
        <p:spPr bwMode="auto">
          <a:xfrm>
            <a:off x="219686" y="3080273"/>
            <a:ext cx="2798204" cy="136450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3315776" y="2760122"/>
            <a:ext cx="2440096" cy="2467259"/>
            <a:chOff x="3438761" y="2891133"/>
            <a:chExt cx="2440096" cy="2467259"/>
          </a:xfrm>
        </p:grpSpPr>
        <p:pic>
          <p:nvPicPr>
            <p:cNvPr id="11" name="Picture 10"/>
            <p:cNvPicPr>
              <a:picLocks noChangeAspect="1"/>
            </p:cNvPicPr>
            <p:nvPr/>
          </p:nvPicPr>
          <p:blipFill>
            <a:blip r:embed="rId4"/>
            <a:stretch>
              <a:fillRect/>
            </a:stretch>
          </p:blipFill>
          <p:spPr>
            <a:xfrm>
              <a:off x="3438761" y="2891133"/>
              <a:ext cx="2440096" cy="2467259"/>
            </a:xfrm>
            <a:prstGeom prst="rect">
              <a:avLst/>
            </a:prstGeom>
          </p:spPr>
        </p:pic>
        <p:sp>
          <p:nvSpPr>
            <p:cNvPr id="16" name="Oval 15"/>
            <p:cNvSpPr/>
            <p:nvPr/>
          </p:nvSpPr>
          <p:spPr>
            <a:xfrm>
              <a:off x="3833004" y="3265124"/>
              <a:ext cx="1535413" cy="1535413"/>
            </a:xfrm>
            <a:prstGeom prst="ellipse">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1618788" y="3661710"/>
            <a:ext cx="45719" cy="369332"/>
          </a:xfrm>
          <a:prstGeom prst="rect">
            <a:avLst/>
          </a:prstGeom>
          <a:noFill/>
        </p:spPr>
        <p:txBody>
          <a:bodyPr wrap="square" rtlCol="0">
            <a:spAutoFit/>
          </a:bodyPr>
          <a:lstStyle/>
          <a:p>
            <a:endParaRPr lang="en-US" dirty="0"/>
          </a:p>
        </p:txBody>
      </p:sp>
      <p:pic>
        <p:nvPicPr>
          <p:cNvPr id="19" name="Picture 18"/>
          <p:cNvPicPr>
            <a:picLocks noChangeAspect="1"/>
          </p:cNvPicPr>
          <p:nvPr/>
        </p:nvPicPr>
        <p:blipFill>
          <a:blip r:embed="rId5"/>
          <a:stretch>
            <a:fillRect/>
          </a:stretch>
        </p:blipFill>
        <p:spPr>
          <a:xfrm>
            <a:off x="6249944" y="2526365"/>
            <a:ext cx="2653283" cy="2662084"/>
          </a:xfrm>
          <a:prstGeom prst="rect">
            <a:avLst/>
          </a:prstGeom>
        </p:spPr>
      </p:pic>
      <p:sp>
        <p:nvSpPr>
          <p:cNvPr id="20" name="TextBox 19"/>
          <p:cNvSpPr txBox="1"/>
          <p:nvPr/>
        </p:nvSpPr>
        <p:spPr>
          <a:xfrm>
            <a:off x="6189345" y="6582975"/>
            <a:ext cx="2954655" cy="276999"/>
          </a:xfrm>
          <a:prstGeom prst="rect">
            <a:avLst/>
          </a:prstGeom>
          <a:noFill/>
        </p:spPr>
        <p:txBody>
          <a:bodyPr wrap="none" rtlCol="0">
            <a:spAutoFit/>
          </a:bodyPr>
          <a:lstStyle/>
          <a:p>
            <a:r>
              <a:rPr lang="en-US" sz="1200" dirty="0"/>
              <a:t>R. </a:t>
            </a:r>
            <a:r>
              <a:rPr lang="en-US" sz="1200" dirty="0" smtClean="0"/>
              <a:t>Rajeev, et al. Nature Phys.  </a:t>
            </a:r>
            <a:r>
              <a:rPr lang="en-US" sz="1200" b="1" dirty="0" smtClean="0"/>
              <a:t>9</a:t>
            </a:r>
            <a:r>
              <a:rPr lang="en-US" sz="1200" dirty="0" smtClean="0"/>
              <a:t>, 185, (2013).</a:t>
            </a:r>
            <a:endParaRPr lang="en-US" sz="1200" dirty="0"/>
          </a:p>
        </p:txBody>
      </p:sp>
    </p:spTree>
    <p:extLst>
      <p:ext uri="{BB962C8B-B14F-4D97-AF65-F5344CB8AC3E}">
        <p14:creationId xmlns:p14="http://schemas.microsoft.com/office/powerpoint/2010/main" val="4294365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Time dependence of shock waves</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55604" y="1983046"/>
            <a:ext cx="3774024" cy="4064000"/>
          </a:xfrm>
          <a:prstGeom prst="rect">
            <a:avLst/>
          </a:prstGeom>
        </p:spPr>
      </p:pic>
      <p:grpSp>
        <p:nvGrpSpPr>
          <p:cNvPr id="7" name="Group 6"/>
          <p:cNvGrpSpPr/>
          <p:nvPr/>
        </p:nvGrpSpPr>
        <p:grpSpPr>
          <a:xfrm>
            <a:off x="1445389" y="2131820"/>
            <a:ext cx="1866900" cy="3581400"/>
            <a:chOff x="6170842" y="1983046"/>
            <a:chExt cx="1866900" cy="3581400"/>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70842" y="1983046"/>
              <a:ext cx="1866900" cy="1651000"/>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170842" y="3872842"/>
              <a:ext cx="1866900" cy="1691604"/>
            </a:xfrm>
            <a:prstGeom prst="rect">
              <a:avLst/>
            </a:prstGeom>
          </p:spPr>
        </p:pic>
        <p:sp>
          <p:nvSpPr>
            <p:cNvPr id="10" name="TextBox 9"/>
            <p:cNvSpPr txBox="1"/>
            <p:nvPr/>
          </p:nvSpPr>
          <p:spPr>
            <a:xfrm>
              <a:off x="7352939" y="3264714"/>
              <a:ext cx="684803" cy="369332"/>
            </a:xfrm>
            <a:prstGeom prst="rect">
              <a:avLst/>
            </a:prstGeom>
            <a:noFill/>
          </p:spPr>
          <p:txBody>
            <a:bodyPr wrap="none" rtlCol="0">
              <a:spAutoFit/>
            </a:bodyPr>
            <a:lstStyle/>
            <a:p>
              <a:r>
                <a:rPr lang="en-US" dirty="0" smtClean="0">
                  <a:solidFill>
                    <a:schemeClr val="bg1"/>
                  </a:solidFill>
                </a:rPr>
                <a:t>40 ps</a:t>
              </a:r>
              <a:endParaRPr lang="en-US" dirty="0">
                <a:solidFill>
                  <a:schemeClr val="bg1"/>
                </a:solidFill>
              </a:endParaRPr>
            </a:p>
          </p:txBody>
        </p:sp>
        <p:sp>
          <p:nvSpPr>
            <p:cNvPr id="11" name="TextBox 10"/>
            <p:cNvSpPr txBox="1"/>
            <p:nvPr/>
          </p:nvSpPr>
          <p:spPr>
            <a:xfrm>
              <a:off x="7352939" y="5195114"/>
              <a:ext cx="684803" cy="369332"/>
            </a:xfrm>
            <a:prstGeom prst="rect">
              <a:avLst/>
            </a:prstGeom>
            <a:noFill/>
          </p:spPr>
          <p:txBody>
            <a:bodyPr wrap="none" rtlCol="0">
              <a:spAutoFit/>
            </a:bodyPr>
            <a:lstStyle/>
            <a:p>
              <a:r>
                <a:rPr lang="en-US" dirty="0" smtClean="0">
                  <a:solidFill>
                    <a:schemeClr val="bg1"/>
                  </a:solidFill>
                </a:rPr>
                <a:t>10 ps</a:t>
              </a:r>
              <a:endParaRPr lang="en-US" dirty="0">
                <a:solidFill>
                  <a:schemeClr val="bg1"/>
                </a:solidFill>
              </a:endParaRPr>
            </a:p>
          </p:txBody>
        </p:sp>
      </p:grpSp>
      <p:sp>
        <p:nvSpPr>
          <p:cNvPr id="3" name="Slide Number Placeholder 2"/>
          <p:cNvSpPr>
            <a:spLocks noGrp="1"/>
          </p:cNvSpPr>
          <p:nvPr>
            <p:ph type="sldNum" sz="quarter" idx="12"/>
          </p:nvPr>
        </p:nvSpPr>
        <p:spPr/>
        <p:txBody>
          <a:bodyPr/>
          <a:lstStyle/>
          <a:p>
            <a:fld id="{218B6639-C074-8B48-BE1A-E225E0D3ED0C}" type="slidenum">
              <a:rPr lang="en-US" smtClean="0"/>
              <a:t>90</a:t>
            </a:fld>
            <a:endParaRPr lang="en-US"/>
          </a:p>
        </p:txBody>
      </p:sp>
    </p:spTree>
    <p:extLst>
      <p:ext uri="{BB962C8B-B14F-4D97-AF65-F5344CB8AC3E}">
        <p14:creationId xmlns:p14="http://schemas.microsoft.com/office/powerpoint/2010/main" val="246846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9755" y="3764868"/>
            <a:ext cx="1415359" cy="113667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6871" y="3723524"/>
            <a:ext cx="1415359" cy="117802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3987" y="3737999"/>
            <a:ext cx="1415359" cy="1163547"/>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81102" y="3737999"/>
            <a:ext cx="1415359" cy="1163547"/>
          </a:xfrm>
          <a:prstGeom prst="rect">
            <a:avLst/>
          </a:prstGeom>
        </p:spPr>
      </p:pic>
      <p:sp>
        <p:nvSpPr>
          <p:cNvPr id="9" name="TextBox 8"/>
          <p:cNvSpPr txBox="1"/>
          <p:nvPr/>
        </p:nvSpPr>
        <p:spPr>
          <a:xfrm>
            <a:off x="907169" y="4762978"/>
            <a:ext cx="1097251" cy="276999"/>
          </a:xfrm>
          <a:prstGeom prst="rect">
            <a:avLst/>
          </a:prstGeom>
          <a:noFill/>
        </p:spPr>
        <p:txBody>
          <a:bodyPr wrap="none" rtlCol="0">
            <a:spAutoFit/>
          </a:bodyPr>
          <a:lstStyle/>
          <a:p>
            <a:r>
              <a:rPr lang="en-US" sz="1200" dirty="0" smtClean="0"/>
              <a:t>Density profile</a:t>
            </a:r>
            <a:endParaRPr lang="en-US" sz="1200" dirty="0"/>
          </a:p>
        </p:txBody>
      </p:sp>
      <p:sp>
        <p:nvSpPr>
          <p:cNvPr id="10" name="Right Arrow 9"/>
          <p:cNvSpPr/>
          <p:nvPr/>
        </p:nvSpPr>
        <p:spPr>
          <a:xfrm>
            <a:off x="680378" y="4853698"/>
            <a:ext cx="7960426" cy="7578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Time (picosecond timescale)</a:t>
            </a:r>
            <a:endParaRPr lang="en-US" dirty="0"/>
          </a:p>
        </p:txBody>
      </p:sp>
      <p:sp>
        <p:nvSpPr>
          <p:cNvPr id="11" name="Cube 10"/>
          <p:cNvSpPr/>
          <p:nvPr/>
        </p:nvSpPr>
        <p:spPr>
          <a:xfrm>
            <a:off x="1326738" y="3426333"/>
            <a:ext cx="272151" cy="272165"/>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Lightning Bolt 11"/>
          <p:cNvSpPr/>
          <p:nvPr/>
        </p:nvSpPr>
        <p:spPr>
          <a:xfrm rot="16615432">
            <a:off x="412026" y="3586804"/>
            <a:ext cx="695457" cy="871502"/>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Sun 12"/>
          <p:cNvSpPr/>
          <p:nvPr/>
        </p:nvSpPr>
        <p:spPr>
          <a:xfrm>
            <a:off x="3084381" y="3185098"/>
            <a:ext cx="659796" cy="651317"/>
          </a:xfrm>
          <a:prstGeom prst="su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TextBox 13"/>
          <p:cNvSpPr txBox="1"/>
          <p:nvPr/>
        </p:nvSpPr>
        <p:spPr>
          <a:xfrm>
            <a:off x="680378" y="2666737"/>
            <a:ext cx="1734965" cy="461665"/>
          </a:xfrm>
          <a:prstGeom prst="rect">
            <a:avLst/>
          </a:prstGeom>
          <a:noFill/>
        </p:spPr>
        <p:txBody>
          <a:bodyPr wrap="square" rtlCol="0">
            <a:spAutoFit/>
          </a:bodyPr>
          <a:lstStyle/>
          <a:p>
            <a:r>
              <a:rPr lang="en-US" sz="1200" dirty="0" smtClean="0"/>
              <a:t>1. Pump pulse turns nanoparticle into plasma</a:t>
            </a:r>
            <a:endParaRPr lang="en-US" sz="1200" dirty="0"/>
          </a:p>
        </p:txBody>
      </p:sp>
      <p:sp>
        <p:nvSpPr>
          <p:cNvPr id="15" name="TextBox 14"/>
          <p:cNvSpPr txBox="1"/>
          <p:nvPr/>
        </p:nvSpPr>
        <p:spPr>
          <a:xfrm>
            <a:off x="2647119" y="2297405"/>
            <a:ext cx="1852214" cy="830997"/>
          </a:xfrm>
          <a:prstGeom prst="rect">
            <a:avLst/>
          </a:prstGeom>
          <a:noFill/>
        </p:spPr>
        <p:txBody>
          <a:bodyPr wrap="square" rtlCol="0">
            <a:spAutoFit/>
          </a:bodyPr>
          <a:lstStyle/>
          <a:p>
            <a:r>
              <a:rPr lang="en-US" sz="1200" dirty="0" smtClean="0"/>
              <a:t>2. Plasma slowly expands, assuming the smooth density profile crucial for shock production</a:t>
            </a:r>
            <a:endParaRPr lang="en-US" sz="1200" dirty="0"/>
          </a:p>
        </p:txBody>
      </p:sp>
      <p:sp>
        <p:nvSpPr>
          <p:cNvPr id="16" name="Cloud 15"/>
          <p:cNvSpPr/>
          <p:nvPr/>
        </p:nvSpPr>
        <p:spPr>
          <a:xfrm>
            <a:off x="5066876" y="3282608"/>
            <a:ext cx="895833" cy="786712"/>
          </a:xfrm>
          <a:prstGeom prst="clou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Right Arrow 16"/>
          <p:cNvSpPr/>
          <p:nvPr/>
        </p:nvSpPr>
        <p:spPr>
          <a:xfrm rot="20383775">
            <a:off x="5980619" y="3180833"/>
            <a:ext cx="498944" cy="24583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Right Arrow 17"/>
          <p:cNvSpPr/>
          <p:nvPr/>
        </p:nvSpPr>
        <p:spPr>
          <a:xfrm rot="11935887">
            <a:off x="4541547" y="3208267"/>
            <a:ext cx="498944" cy="24583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Right Arrow 19"/>
          <p:cNvSpPr/>
          <p:nvPr/>
        </p:nvSpPr>
        <p:spPr>
          <a:xfrm rot="2296107">
            <a:off x="5869477" y="4046342"/>
            <a:ext cx="498944" cy="24583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TextBox 20"/>
          <p:cNvSpPr txBox="1"/>
          <p:nvPr/>
        </p:nvSpPr>
        <p:spPr>
          <a:xfrm>
            <a:off x="4771734" y="2666737"/>
            <a:ext cx="1734965" cy="461665"/>
          </a:xfrm>
          <a:prstGeom prst="rect">
            <a:avLst/>
          </a:prstGeom>
          <a:noFill/>
        </p:spPr>
        <p:txBody>
          <a:bodyPr wrap="square" rtlCol="0">
            <a:spAutoFit/>
          </a:bodyPr>
          <a:lstStyle/>
          <a:p>
            <a:r>
              <a:rPr lang="en-US" sz="1200" dirty="0" smtClean="0"/>
              <a:t>3. Pump pulse rapidly explodes the plasma</a:t>
            </a:r>
            <a:endParaRPr lang="en-US" sz="1200" dirty="0"/>
          </a:p>
        </p:txBody>
      </p:sp>
      <p:sp>
        <p:nvSpPr>
          <p:cNvPr id="25" name="Donut 24"/>
          <p:cNvSpPr/>
          <p:nvPr/>
        </p:nvSpPr>
        <p:spPr>
          <a:xfrm>
            <a:off x="6813022" y="3194320"/>
            <a:ext cx="1304059" cy="1236184"/>
          </a:xfrm>
          <a:prstGeom prst="donut">
            <a:avLst>
              <a:gd name="adj" fmla="val 6654"/>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26" name="Right Arrow 25"/>
          <p:cNvSpPr/>
          <p:nvPr/>
        </p:nvSpPr>
        <p:spPr>
          <a:xfrm rot="8683611">
            <a:off x="4524515" y="3916834"/>
            <a:ext cx="498944" cy="24583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7" name="TextBox 26"/>
          <p:cNvSpPr txBox="1"/>
          <p:nvPr/>
        </p:nvSpPr>
        <p:spPr>
          <a:xfrm>
            <a:off x="6781102" y="2666737"/>
            <a:ext cx="1990166" cy="461665"/>
          </a:xfrm>
          <a:prstGeom prst="rect">
            <a:avLst/>
          </a:prstGeom>
          <a:noFill/>
        </p:spPr>
        <p:txBody>
          <a:bodyPr wrap="square" rtlCol="0">
            <a:spAutoFit/>
          </a:bodyPr>
          <a:lstStyle/>
          <a:p>
            <a:r>
              <a:rPr lang="en-US" sz="1200" dirty="0" smtClean="0"/>
              <a:t>4. Shock shell forms in rapidly expanding plasma</a:t>
            </a:r>
            <a:endParaRPr lang="en-US" sz="1200" dirty="0"/>
          </a:p>
        </p:txBody>
      </p:sp>
      <p:sp>
        <p:nvSpPr>
          <p:cNvPr id="28" name="TextBox 27"/>
          <p:cNvSpPr txBox="1"/>
          <p:nvPr/>
        </p:nvSpPr>
        <p:spPr>
          <a:xfrm>
            <a:off x="2958103" y="4751638"/>
            <a:ext cx="1097251" cy="276999"/>
          </a:xfrm>
          <a:prstGeom prst="rect">
            <a:avLst/>
          </a:prstGeom>
          <a:noFill/>
        </p:spPr>
        <p:txBody>
          <a:bodyPr wrap="none" rtlCol="0">
            <a:spAutoFit/>
          </a:bodyPr>
          <a:lstStyle/>
          <a:p>
            <a:r>
              <a:rPr lang="en-US" sz="1200" dirty="0" smtClean="0"/>
              <a:t>Density profile</a:t>
            </a:r>
            <a:endParaRPr lang="en-US" sz="1200" dirty="0"/>
          </a:p>
        </p:txBody>
      </p:sp>
      <p:sp>
        <p:nvSpPr>
          <p:cNvPr id="29" name="TextBox 28"/>
          <p:cNvSpPr txBox="1"/>
          <p:nvPr/>
        </p:nvSpPr>
        <p:spPr>
          <a:xfrm>
            <a:off x="4933498" y="4706895"/>
            <a:ext cx="1097251" cy="276999"/>
          </a:xfrm>
          <a:prstGeom prst="rect">
            <a:avLst/>
          </a:prstGeom>
          <a:noFill/>
        </p:spPr>
        <p:txBody>
          <a:bodyPr wrap="none" rtlCol="0">
            <a:spAutoFit/>
          </a:bodyPr>
          <a:lstStyle/>
          <a:p>
            <a:r>
              <a:rPr lang="en-US" sz="1200" dirty="0" smtClean="0"/>
              <a:t>Density profile</a:t>
            </a:r>
            <a:endParaRPr lang="en-US" sz="1200" dirty="0"/>
          </a:p>
        </p:txBody>
      </p:sp>
      <p:sp>
        <p:nvSpPr>
          <p:cNvPr id="30" name="TextBox 29"/>
          <p:cNvSpPr txBox="1"/>
          <p:nvPr/>
        </p:nvSpPr>
        <p:spPr>
          <a:xfrm>
            <a:off x="6971782" y="4706346"/>
            <a:ext cx="1097251" cy="276999"/>
          </a:xfrm>
          <a:prstGeom prst="rect">
            <a:avLst/>
          </a:prstGeom>
          <a:noFill/>
        </p:spPr>
        <p:txBody>
          <a:bodyPr wrap="none" rtlCol="0">
            <a:spAutoFit/>
          </a:bodyPr>
          <a:lstStyle/>
          <a:p>
            <a:r>
              <a:rPr lang="en-US" sz="1200" dirty="0" smtClean="0"/>
              <a:t>Density profile</a:t>
            </a:r>
            <a:endParaRPr lang="en-US" sz="1200" dirty="0"/>
          </a:p>
        </p:txBody>
      </p:sp>
      <p:sp>
        <p:nvSpPr>
          <p:cNvPr id="2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Shock waves with two pulses</a:t>
            </a:r>
            <a:endParaRPr lang="en-US" dirty="0"/>
          </a:p>
        </p:txBody>
      </p:sp>
      <p:sp>
        <p:nvSpPr>
          <p:cNvPr id="2" name="Slide Number Placeholder 1"/>
          <p:cNvSpPr>
            <a:spLocks noGrp="1"/>
          </p:cNvSpPr>
          <p:nvPr>
            <p:ph type="sldNum" sz="quarter" idx="12"/>
          </p:nvPr>
        </p:nvSpPr>
        <p:spPr/>
        <p:txBody>
          <a:bodyPr/>
          <a:lstStyle/>
          <a:p>
            <a:fld id="{218B6639-C074-8B48-BE1A-E225E0D3ED0C}" type="slidenum">
              <a:rPr lang="en-US" smtClean="0"/>
              <a:t>91</a:t>
            </a:fld>
            <a:endParaRPr lang="en-US"/>
          </a:p>
        </p:txBody>
      </p:sp>
    </p:spTree>
    <p:extLst>
      <p:ext uri="{BB962C8B-B14F-4D97-AF65-F5344CB8AC3E}">
        <p14:creationId xmlns:p14="http://schemas.microsoft.com/office/powerpoint/2010/main" val="74240764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selected nanoparticles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67426" y="1819306"/>
            <a:ext cx="2695745" cy="20218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577" y="1824844"/>
            <a:ext cx="2688363" cy="201627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59657" y="1824844"/>
            <a:ext cx="2690185" cy="201763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89555" y="4342933"/>
            <a:ext cx="2695747" cy="202181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91424" y="4342933"/>
            <a:ext cx="2697568" cy="2023176"/>
          </a:xfrm>
          <a:prstGeom prst="rect">
            <a:avLst/>
          </a:prstGeom>
        </p:spPr>
      </p:pic>
      <p:sp>
        <p:nvSpPr>
          <p:cNvPr id="10" name="TextBox 9"/>
          <p:cNvSpPr txBox="1"/>
          <p:nvPr/>
        </p:nvSpPr>
        <p:spPr>
          <a:xfrm>
            <a:off x="302955" y="3471784"/>
            <a:ext cx="776512" cy="369332"/>
          </a:xfrm>
          <a:prstGeom prst="rect">
            <a:avLst/>
          </a:prstGeom>
          <a:noFill/>
        </p:spPr>
        <p:txBody>
          <a:bodyPr wrap="none" rtlCol="0">
            <a:spAutoFit/>
          </a:bodyPr>
          <a:lstStyle/>
          <a:p>
            <a:r>
              <a:rPr lang="en-US" dirty="0" smtClean="0">
                <a:solidFill>
                  <a:srgbClr val="FFFFFF"/>
                </a:solidFill>
              </a:rPr>
              <a:t>60 nm</a:t>
            </a:r>
            <a:endParaRPr lang="en-US" dirty="0">
              <a:solidFill>
                <a:srgbClr val="FFFFFF"/>
              </a:solidFill>
            </a:endParaRPr>
          </a:p>
        </p:txBody>
      </p:sp>
      <p:sp>
        <p:nvSpPr>
          <p:cNvPr id="11" name="TextBox 10"/>
          <p:cNvSpPr txBox="1"/>
          <p:nvPr/>
        </p:nvSpPr>
        <p:spPr>
          <a:xfrm>
            <a:off x="3267426" y="3439518"/>
            <a:ext cx="776512" cy="369332"/>
          </a:xfrm>
          <a:prstGeom prst="rect">
            <a:avLst/>
          </a:prstGeom>
          <a:noFill/>
        </p:spPr>
        <p:txBody>
          <a:bodyPr wrap="none" rtlCol="0">
            <a:spAutoFit/>
          </a:bodyPr>
          <a:lstStyle/>
          <a:p>
            <a:r>
              <a:rPr lang="en-US" dirty="0">
                <a:solidFill>
                  <a:srgbClr val="FFFFFF"/>
                </a:solidFill>
              </a:rPr>
              <a:t>8</a:t>
            </a:r>
            <a:r>
              <a:rPr lang="en-US" dirty="0" smtClean="0">
                <a:solidFill>
                  <a:srgbClr val="FFFFFF"/>
                </a:solidFill>
              </a:rPr>
              <a:t>0 nm</a:t>
            </a:r>
            <a:endParaRPr lang="en-US" dirty="0">
              <a:solidFill>
                <a:srgbClr val="FFFFFF"/>
              </a:solidFill>
            </a:endParaRPr>
          </a:p>
        </p:txBody>
      </p:sp>
      <p:sp>
        <p:nvSpPr>
          <p:cNvPr id="12" name="TextBox 11"/>
          <p:cNvSpPr txBox="1"/>
          <p:nvPr/>
        </p:nvSpPr>
        <p:spPr>
          <a:xfrm>
            <a:off x="6384507" y="3473150"/>
            <a:ext cx="893506" cy="369332"/>
          </a:xfrm>
          <a:prstGeom prst="rect">
            <a:avLst/>
          </a:prstGeom>
          <a:noFill/>
        </p:spPr>
        <p:txBody>
          <a:bodyPr wrap="none" rtlCol="0">
            <a:spAutoFit/>
          </a:bodyPr>
          <a:lstStyle/>
          <a:p>
            <a:r>
              <a:rPr lang="en-US" dirty="0" smtClean="0">
                <a:solidFill>
                  <a:srgbClr val="FFFFFF"/>
                </a:solidFill>
              </a:rPr>
              <a:t>100 nm</a:t>
            </a:r>
            <a:endParaRPr lang="en-US" dirty="0">
              <a:solidFill>
                <a:srgbClr val="FFFFFF"/>
              </a:solidFill>
            </a:endParaRPr>
          </a:p>
        </p:txBody>
      </p:sp>
      <p:sp>
        <p:nvSpPr>
          <p:cNvPr id="13" name="TextBox 12"/>
          <p:cNvSpPr txBox="1"/>
          <p:nvPr/>
        </p:nvSpPr>
        <p:spPr>
          <a:xfrm>
            <a:off x="1689555" y="5992675"/>
            <a:ext cx="893506" cy="369332"/>
          </a:xfrm>
          <a:prstGeom prst="rect">
            <a:avLst/>
          </a:prstGeom>
          <a:noFill/>
        </p:spPr>
        <p:txBody>
          <a:bodyPr wrap="none" rtlCol="0">
            <a:spAutoFit/>
          </a:bodyPr>
          <a:lstStyle/>
          <a:p>
            <a:r>
              <a:rPr lang="en-US" dirty="0" smtClean="0">
                <a:solidFill>
                  <a:srgbClr val="FFFFFF"/>
                </a:solidFill>
              </a:rPr>
              <a:t>120 nm</a:t>
            </a:r>
            <a:endParaRPr lang="en-US" dirty="0">
              <a:solidFill>
                <a:srgbClr val="FFFFFF"/>
              </a:solidFill>
            </a:endParaRPr>
          </a:p>
        </p:txBody>
      </p:sp>
      <p:sp>
        <p:nvSpPr>
          <p:cNvPr id="14" name="TextBox 13"/>
          <p:cNvSpPr txBox="1"/>
          <p:nvPr/>
        </p:nvSpPr>
        <p:spPr>
          <a:xfrm>
            <a:off x="4991424" y="5996777"/>
            <a:ext cx="1008472" cy="369332"/>
          </a:xfrm>
          <a:prstGeom prst="rect">
            <a:avLst/>
          </a:prstGeom>
          <a:noFill/>
        </p:spPr>
        <p:txBody>
          <a:bodyPr wrap="none" rtlCol="0">
            <a:spAutoFit/>
          </a:bodyPr>
          <a:lstStyle/>
          <a:p>
            <a:r>
              <a:rPr lang="en-US" dirty="0" smtClean="0">
                <a:solidFill>
                  <a:srgbClr val="FFFFFF"/>
                </a:solidFill>
              </a:rPr>
              <a:t>140 nm*</a:t>
            </a:r>
            <a:endParaRPr lang="en-US" dirty="0">
              <a:solidFill>
                <a:srgbClr val="FFFFFF"/>
              </a:solidFill>
            </a:endParaRPr>
          </a:p>
        </p:txBody>
      </p:sp>
      <p:sp>
        <p:nvSpPr>
          <p:cNvPr id="15" name="TextBox 14"/>
          <p:cNvSpPr txBox="1"/>
          <p:nvPr/>
        </p:nvSpPr>
        <p:spPr>
          <a:xfrm>
            <a:off x="5256213" y="6488668"/>
            <a:ext cx="2348044" cy="276999"/>
          </a:xfrm>
          <a:prstGeom prst="rect">
            <a:avLst/>
          </a:prstGeom>
          <a:noFill/>
        </p:spPr>
        <p:txBody>
          <a:bodyPr wrap="none" rtlCol="0">
            <a:spAutoFit/>
          </a:bodyPr>
          <a:lstStyle/>
          <a:p>
            <a:r>
              <a:rPr lang="en-US" sz="1200" dirty="0" smtClean="0"/>
              <a:t>*Recorded with lower MCP setting</a:t>
            </a:r>
            <a:endParaRPr lang="en-US" sz="1200" dirty="0"/>
          </a:p>
        </p:txBody>
      </p:sp>
      <p:sp>
        <p:nvSpPr>
          <p:cNvPr id="3" name="Slide Number Placeholder 2"/>
          <p:cNvSpPr>
            <a:spLocks noGrp="1"/>
          </p:cNvSpPr>
          <p:nvPr>
            <p:ph type="sldNum" sz="quarter" idx="12"/>
          </p:nvPr>
        </p:nvSpPr>
        <p:spPr/>
        <p:txBody>
          <a:bodyPr/>
          <a:lstStyle/>
          <a:p>
            <a:fld id="{218B6639-C074-8B48-BE1A-E225E0D3ED0C}" type="slidenum">
              <a:rPr lang="en-US" smtClean="0"/>
              <a:t>92</a:t>
            </a:fld>
            <a:endParaRPr lang="en-US"/>
          </a:p>
        </p:txBody>
      </p:sp>
    </p:spTree>
    <p:extLst>
      <p:ext uri="{BB962C8B-B14F-4D97-AF65-F5344CB8AC3E}">
        <p14:creationId xmlns:p14="http://schemas.microsoft.com/office/powerpoint/2010/main" val="304454692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selected nanoparticles</a:t>
            </a:r>
          </a:p>
        </p:txBody>
      </p:sp>
      <p:pic>
        <p:nvPicPr>
          <p:cNvPr id="4" name="Picture 3"/>
          <p:cNvPicPr/>
          <p:nvPr/>
        </p:nvPicPr>
        <p:blipFill>
          <a:blip r:embed="rId2">
            <a:extLst>
              <a:ext uri="{28A0092B-C50C-407E-A947-70E740481C1C}">
                <a14:useLocalDpi xmlns:a14="http://schemas.microsoft.com/office/drawing/2010/main"/>
              </a:ext>
            </a:extLst>
          </a:blip>
          <a:srcRect/>
          <a:stretch>
            <a:fillRect/>
          </a:stretch>
        </p:blipFill>
        <p:spPr bwMode="auto">
          <a:xfrm>
            <a:off x="2034287" y="1882872"/>
            <a:ext cx="5267571" cy="4214526"/>
          </a:xfrm>
          <a:prstGeom prst="rect">
            <a:avLst/>
          </a:prstGeom>
          <a:noFill/>
          <a:ln>
            <a:noFill/>
          </a:ln>
        </p:spPr>
      </p:pic>
      <p:sp>
        <p:nvSpPr>
          <p:cNvPr id="3" name="Slide Number Placeholder 2"/>
          <p:cNvSpPr>
            <a:spLocks noGrp="1"/>
          </p:cNvSpPr>
          <p:nvPr>
            <p:ph type="sldNum" sz="quarter" idx="12"/>
          </p:nvPr>
        </p:nvSpPr>
        <p:spPr/>
        <p:txBody>
          <a:bodyPr/>
          <a:lstStyle/>
          <a:p>
            <a:fld id="{218B6639-C074-8B48-BE1A-E225E0D3ED0C}" type="slidenum">
              <a:rPr lang="en-US" smtClean="0"/>
              <a:t>93</a:t>
            </a:fld>
            <a:endParaRPr lang="en-US"/>
          </a:p>
        </p:txBody>
      </p:sp>
    </p:spTree>
    <p:extLst>
      <p:ext uri="{BB962C8B-B14F-4D97-AF65-F5344CB8AC3E}">
        <p14:creationId xmlns:p14="http://schemas.microsoft.com/office/powerpoint/2010/main" val="140583976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 experiments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47956903"/>
              </p:ext>
            </p:extLst>
          </p:nvPr>
        </p:nvGraphicFramePr>
        <p:xfrm>
          <a:off x="1303434" y="2762694"/>
          <a:ext cx="6773812" cy="2693600"/>
        </p:xfrm>
        <a:graphic>
          <a:graphicData uri="http://schemas.openxmlformats.org/drawingml/2006/table">
            <a:tbl>
              <a:tblPr firstRow="1" bandRow="1">
                <a:tableStyleId>{B301B821-A1FF-4177-AEE7-76D212191A09}</a:tableStyleId>
              </a:tblPr>
              <a:tblGrid>
                <a:gridCol w="2730664"/>
                <a:gridCol w="2015481"/>
                <a:gridCol w="2027667"/>
              </a:tblGrid>
              <a:tr h="438080">
                <a:tc>
                  <a:txBody>
                    <a:bodyPr/>
                    <a:lstStyle/>
                    <a:p>
                      <a:pPr algn="ctr"/>
                      <a:r>
                        <a:rPr lang="en-US" sz="1600" dirty="0" smtClean="0"/>
                        <a:t>Experimental</a:t>
                      </a:r>
                      <a:r>
                        <a:rPr lang="en-US" sz="1600" baseline="0" dirty="0" smtClean="0"/>
                        <a:t> p</a:t>
                      </a:r>
                      <a:r>
                        <a:rPr lang="en-US" sz="1600" dirty="0" smtClean="0"/>
                        <a:t>arameter</a:t>
                      </a:r>
                      <a:endParaRPr lang="en-US" sz="1600" dirty="0"/>
                    </a:p>
                  </a:txBody>
                  <a:tcPr/>
                </a:tc>
                <a:tc>
                  <a:txBody>
                    <a:bodyPr/>
                    <a:lstStyle/>
                    <a:p>
                      <a:pPr algn="ctr"/>
                      <a:r>
                        <a:rPr lang="en-US" sz="1600" dirty="0" smtClean="0"/>
                        <a:t>Previous experiments</a:t>
                      </a:r>
                      <a:endParaRPr lang="en-US" sz="1600" dirty="0"/>
                    </a:p>
                  </a:txBody>
                  <a:tcPr/>
                </a:tc>
                <a:tc>
                  <a:txBody>
                    <a:bodyPr/>
                    <a:lstStyle/>
                    <a:p>
                      <a:pPr algn="ctr"/>
                      <a:r>
                        <a:rPr lang="en-US" sz="1600" dirty="0" smtClean="0"/>
                        <a:t>This experiment</a:t>
                      </a:r>
                      <a:endParaRPr lang="en-US" sz="1600" dirty="0"/>
                    </a:p>
                  </a:txBody>
                  <a:tcPr/>
                </a:tc>
              </a:tr>
              <a:tr h="332425">
                <a:tc>
                  <a:txBody>
                    <a:bodyPr/>
                    <a:lstStyle/>
                    <a:p>
                      <a:pPr algn="ctr"/>
                      <a:r>
                        <a:rPr lang="en-US" sz="1600" dirty="0" smtClean="0"/>
                        <a:t>Particle composition</a:t>
                      </a:r>
                      <a:endParaRPr lang="en-US" sz="1600" dirty="0"/>
                    </a:p>
                  </a:txBody>
                  <a:tcPr/>
                </a:tc>
                <a:tc>
                  <a:txBody>
                    <a:bodyPr/>
                    <a:lstStyle/>
                    <a:p>
                      <a:pPr algn="ctr"/>
                      <a:r>
                        <a:rPr lang="en-US" sz="1600" dirty="0" smtClean="0"/>
                        <a:t>Condensed</a:t>
                      </a:r>
                      <a:r>
                        <a:rPr lang="en-US" sz="1600" baseline="0" dirty="0" smtClean="0"/>
                        <a:t> g</a:t>
                      </a:r>
                      <a:r>
                        <a:rPr lang="en-US" sz="1600" dirty="0" smtClean="0"/>
                        <a:t>ases </a:t>
                      </a:r>
                      <a:br>
                        <a:rPr lang="en-US" sz="1600" dirty="0" smtClean="0"/>
                      </a:br>
                      <a:r>
                        <a:rPr lang="en-US" sz="1600" dirty="0" smtClean="0"/>
                        <a:t>(</a:t>
                      </a:r>
                      <a:r>
                        <a:rPr lang="en-US" sz="1600" dirty="0" err="1" smtClean="0"/>
                        <a:t>Xe</a:t>
                      </a:r>
                      <a:r>
                        <a:rPr lang="en-US" sz="1600" dirty="0" smtClean="0"/>
                        <a:t>, </a:t>
                      </a:r>
                      <a:r>
                        <a:rPr lang="en-US" sz="1600" dirty="0" err="1" smtClean="0"/>
                        <a:t>Ar</a:t>
                      </a:r>
                      <a:r>
                        <a:rPr lang="en-US" sz="1600" dirty="0" smtClean="0"/>
                        <a:t>, D</a:t>
                      </a:r>
                      <a:r>
                        <a:rPr lang="en-US" sz="1600" baseline="-25000" dirty="0" smtClean="0"/>
                        <a:t>2</a:t>
                      </a:r>
                      <a:r>
                        <a:rPr lang="en-US" sz="1600" baseline="0" dirty="0" smtClean="0"/>
                        <a:t>)</a:t>
                      </a:r>
                      <a:endParaRPr lang="en-US" sz="1600" dirty="0"/>
                    </a:p>
                  </a:txBody>
                  <a:tcPr/>
                </a:tc>
                <a:tc>
                  <a:txBody>
                    <a:bodyPr/>
                    <a:lstStyle/>
                    <a:p>
                      <a:pPr algn="ctr"/>
                      <a:r>
                        <a:rPr lang="en-US" sz="1600" dirty="0" smtClean="0"/>
                        <a:t>Solids </a:t>
                      </a:r>
                      <a:br>
                        <a:rPr lang="en-US" sz="1600" dirty="0" smtClean="0"/>
                      </a:br>
                      <a:r>
                        <a:rPr lang="en-US" sz="1600" dirty="0" smtClean="0"/>
                        <a:t>(</a:t>
                      </a:r>
                      <a:r>
                        <a:rPr lang="en-US" sz="1600" dirty="0" err="1" smtClean="0"/>
                        <a:t>NaCl</a:t>
                      </a:r>
                      <a:r>
                        <a:rPr lang="en-US" sz="1600" dirty="0" smtClean="0"/>
                        <a:t>,</a:t>
                      </a:r>
                      <a:r>
                        <a:rPr lang="en-US" sz="1600" baseline="0" dirty="0" smtClean="0"/>
                        <a:t> NH</a:t>
                      </a:r>
                      <a:r>
                        <a:rPr lang="en-US" sz="1600" baseline="-25000" dirty="0" smtClean="0"/>
                        <a:t>4</a:t>
                      </a:r>
                      <a:r>
                        <a:rPr lang="en-US" sz="1600" baseline="0" dirty="0" smtClean="0"/>
                        <a:t>NO</a:t>
                      </a:r>
                      <a:r>
                        <a:rPr lang="en-US" sz="1600" baseline="-25000" dirty="0" smtClean="0"/>
                        <a:t>3</a:t>
                      </a:r>
                      <a:r>
                        <a:rPr lang="en-US" sz="1600" baseline="0" dirty="0" smtClean="0"/>
                        <a:t>, gold)</a:t>
                      </a:r>
                      <a:endParaRPr lang="en-US" sz="1600" dirty="0"/>
                    </a:p>
                  </a:txBody>
                  <a:tcPr/>
                </a:tc>
              </a:tr>
              <a:tr h="332425">
                <a:tc>
                  <a:txBody>
                    <a:bodyPr/>
                    <a:lstStyle/>
                    <a:p>
                      <a:pPr algn="ctr"/>
                      <a:r>
                        <a:rPr lang="en-US" sz="1600" dirty="0" err="1" smtClean="0"/>
                        <a:t>Nanoplasma</a:t>
                      </a:r>
                      <a:r>
                        <a:rPr lang="en-US" sz="1600" baseline="0" dirty="0" smtClean="0"/>
                        <a:t> diameter</a:t>
                      </a:r>
                      <a:endParaRPr lang="en-US" sz="1600" dirty="0"/>
                    </a:p>
                  </a:txBody>
                  <a:tcPr/>
                </a:tc>
                <a:tc>
                  <a:txBody>
                    <a:bodyPr/>
                    <a:lstStyle/>
                    <a:p>
                      <a:pPr algn="ctr"/>
                      <a:r>
                        <a:rPr lang="en-US" sz="1600" dirty="0" smtClean="0"/>
                        <a:t>5 nm</a:t>
                      </a:r>
                      <a:endParaRPr lang="en-US" sz="1600" dirty="0"/>
                    </a:p>
                  </a:txBody>
                  <a:tcPr/>
                </a:tc>
                <a:tc>
                  <a:txBody>
                    <a:bodyPr/>
                    <a:lstStyle/>
                    <a:p>
                      <a:pPr algn="ctr"/>
                      <a:r>
                        <a:rPr lang="en-US" sz="1600" dirty="0" smtClean="0"/>
                        <a:t>100 nm</a:t>
                      </a:r>
                      <a:endParaRPr lang="en-US" sz="1600" dirty="0"/>
                    </a:p>
                  </a:txBody>
                  <a:tcPr/>
                </a:tc>
              </a:tr>
              <a:tr h="332425">
                <a:tc>
                  <a:txBody>
                    <a:bodyPr/>
                    <a:lstStyle/>
                    <a:p>
                      <a:pPr algn="ctr"/>
                      <a:r>
                        <a:rPr lang="en-US" sz="1600" dirty="0" smtClean="0"/>
                        <a:t>Number</a:t>
                      </a:r>
                      <a:r>
                        <a:rPr lang="en-US" sz="1600" baseline="0" dirty="0" smtClean="0"/>
                        <a:t> of atoms</a:t>
                      </a:r>
                      <a:endParaRPr lang="en-US" sz="1600" dirty="0"/>
                    </a:p>
                  </a:txBody>
                  <a:tcPr/>
                </a:tc>
                <a:tc>
                  <a:txBody>
                    <a:bodyPr/>
                    <a:lstStyle/>
                    <a:p>
                      <a:pPr algn="ctr"/>
                      <a:r>
                        <a:rPr lang="en-US" sz="1600" dirty="0" smtClean="0"/>
                        <a:t>10</a:t>
                      </a:r>
                      <a:r>
                        <a:rPr lang="en-US" sz="1600" baseline="30000" dirty="0" smtClean="0"/>
                        <a:t>3</a:t>
                      </a:r>
                      <a:r>
                        <a:rPr lang="en-US" sz="1600" baseline="0" dirty="0" smtClean="0"/>
                        <a:t> to 10</a:t>
                      </a:r>
                      <a:r>
                        <a:rPr lang="en-US" sz="1600" baseline="30000" dirty="0" smtClean="0"/>
                        <a:t>4</a:t>
                      </a:r>
                      <a:endParaRPr lang="en-US" sz="1600" dirty="0"/>
                    </a:p>
                  </a:txBody>
                  <a:tcPr/>
                </a:tc>
                <a:tc>
                  <a:txBody>
                    <a:bodyPr/>
                    <a:lstStyle/>
                    <a:p>
                      <a:pPr algn="ctr"/>
                      <a:r>
                        <a:rPr lang="en-US" sz="1600" dirty="0" smtClean="0"/>
                        <a:t>10</a:t>
                      </a:r>
                      <a:r>
                        <a:rPr lang="en-US" sz="1600" baseline="30000" dirty="0" smtClean="0"/>
                        <a:t>7</a:t>
                      </a:r>
                      <a:endParaRPr lang="en-US" sz="1600" dirty="0"/>
                    </a:p>
                  </a:txBody>
                  <a:tcPr/>
                </a:tc>
              </a:tr>
              <a:tr h="332425">
                <a:tc>
                  <a:txBody>
                    <a:bodyPr/>
                    <a:lstStyle/>
                    <a:p>
                      <a:pPr algn="ctr"/>
                      <a:r>
                        <a:rPr lang="en-US" sz="1600" dirty="0" smtClean="0"/>
                        <a:t>Plasma temperature</a:t>
                      </a:r>
                      <a:endParaRPr lang="en-US" sz="1600" dirty="0"/>
                    </a:p>
                  </a:txBody>
                  <a:tcPr/>
                </a:tc>
                <a:tc>
                  <a:txBody>
                    <a:bodyPr/>
                    <a:lstStyle/>
                    <a:p>
                      <a:pPr algn="ctr"/>
                      <a:r>
                        <a:rPr lang="en-US" sz="1600" dirty="0" err="1" smtClean="0"/>
                        <a:t>keV</a:t>
                      </a:r>
                      <a:endParaRPr lang="en-US" sz="1600" dirty="0"/>
                    </a:p>
                  </a:txBody>
                  <a:tcPr/>
                </a:tc>
                <a:tc>
                  <a:txBody>
                    <a:bodyPr/>
                    <a:lstStyle/>
                    <a:p>
                      <a:pPr algn="ctr"/>
                      <a:r>
                        <a:rPr lang="en-US" sz="1600" dirty="0" err="1" smtClean="0"/>
                        <a:t>eV</a:t>
                      </a:r>
                      <a:endParaRPr lang="en-US" sz="1600" dirty="0"/>
                    </a:p>
                  </a:txBody>
                  <a:tcPr/>
                </a:tc>
              </a:tr>
              <a:tr h="332425">
                <a:tc>
                  <a:txBody>
                    <a:bodyPr/>
                    <a:lstStyle/>
                    <a:p>
                      <a:pPr algn="ctr"/>
                      <a:r>
                        <a:rPr lang="en-US" sz="1600" dirty="0" smtClean="0"/>
                        <a:t>Expansion</a:t>
                      </a:r>
                      <a:r>
                        <a:rPr lang="en-US" sz="1600" baseline="0" dirty="0" smtClean="0"/>
                        <a:t> timescale</a:t>
                      </a:r>
                      <a:endParaRPr lang="en-US" sz="1600" dirty="0"/>
                    </a:p>
                  </a:txBody>
                  <a:tcPr/>
                </a:tc>
                <a:tc>
                  <a:txBody>
                    <a:bodyPr/>
                    <a:lstStyle/>
                    <a:p>
                      <a:pPr algn="ctr"/>
                      <a:r>
                        <a:rPr lang="en-US" sz="1600" dirty="0" smtClean="0"/>
                        <a:t>10</a:t>
                      </a:r>
                      <a:r>
                        <a:rPr lang="en-US" sz="1600" baseline="30000" dirty="0" smtClean="0"/>
                        <a:t>-14</a:t>
                      </a:r>
                      <a:r>
                        <a:rPr lang="en-US" sz="1600" baseline="0" dirty="0" smtClean="0"/>
                        <a:t> sec</a:t>
                      </a:r>
                      <a:endParaRPr lang="en-US" sz="1600" dirty="0"/>
                    </a:p>
                  </a:txBody>
                  <a:tcPr/>
                </a:tc>
                <a:tc>
                  <a:txBody>
                    <a:bodyPr/>
                    <a:lstStyle/>
                    <a:p>
                      <a:pPr algn="ctr"/>
                      <a:r>
                        <a:rPr lang="en-US" sz="1600" dirty="0" smtClean="0"/>
                        <a:t>10</a:t>
                      </a:r>
                      <a:r>
                        <a:rPr lang="en-US" sz="1600" baseline="30000" dirty="0" smtClean="0"/>
                        <a:t>-11</a:t>
                      </a:r>
                      <a:r>
                        <a:rPr lang="en-US" sz="1600" baseline="0" dirty="0" smtClean="0"/>
                        <a:t> sec</a:t>
                      </a:r>
                      <a:endParaRPr lang="en-US" sz="1600" dirty="0"/>
                    </a:p>
                  </a:txBody>
                  <a:tcPr/>
                </a:tc>
              </a:tr>
              <a:tr h="332425">
                <a:tc>
                  <a:txBody>
                    <a:bodyPr/>
                    <a:lstStyle/>
                    <a:p>
                      <a:pPr algn="ctr"/>
                      <a:r>
                        <a:rPr lang="en-US" sz="1600" dirty="0" smtClean="0"/>
                        <a:t>Nanoplasmas per laser </a:t>
                      </a:r>
                      <a:r>
                        <a:rPr lang="en-US" sz="1600" baseline="0" dirty="0" smtClean="0"/>
                        <a:t>pulse</a:t>
                      </a:r>
                      <a:endParaRPr lang="en-US" sz="1600" dirty="0"/>
                    </a:p>
                  </a:txBody>
                  <a:tcPr/>
                </a:tc>
                <a:tc>
                  <a:txBody>
                    <a:bodyPr/>
                    <a:lstStyle/>
                    <a:p>
                      <a:pPr algn="ctr"/>
                      <a:r>
                        <a:rPr lang="en-US" sz="1600" dirty="0" smtClean="0"/>
                        <a:t>&gt;10</a:t>
                      </a:r>
                      <a:r>
                        <a:rPr lang="en-US" sz="1600" baseline="30000" dirty="0" smtClean="0"/>
                        <a:t>4</a:t>
                      </a:r>
                      <a:endParaRPr lang="en-US" sz="1600" dirty="0"/>
                    </a:p>
                  </a:txBody>
                  <a:tcPr/>
                </a:tc>
                <a:tc>
                  <a:txBody>
                    <a:bodyPr/>
                    <a:lstStyle/>
                    <a:p>
                      <a:pPr algn="ctr"/>
                      <a:r>
                        <a:rPr lang="en-US" sz="1600" dirty="0" smtClean="0"/>
                        <a:t>&lt;1</a:t>
                      </a:r>
                      <a:endParaRPr lang="en-US" sz="1600" dirty="0"/>
                    </a:p>
                  </a:txBody>
                  <a:tcPr/>
                </a:tc>
              </a:tr>
            </a:tbl>
          </a:graphicData>
        </a:graphic>
      </p:graphicFrame>
      <p:sp>
        <p:nvSpPr>
          <p:cNvPr id="3" name="Slide Number Placeholder 2"/>
          <p:cNvSpPr>
            <a:spLocks noGrp="1"/>
          </p:cNvSpPr>
          <p:nvPr>
            <p:ph type="sldNum" sz="quarter" idx="12"/>
          </p:nvPr>
        </p:nvSpPr>
        <p:spPr/>
        <p:txBody>
          <a:bodyPr/>
          <a:lstStyle/>
          <a:p>
            <a:fld id="{218B6639-C074-8B48-BE1A-E225E0D3ED0C}" type="slidenum">
              <a:rPr lang="en-US" smtClean="0"/>
              <a:t>94</a:t>
            </a:fld>
            <a:endParaRPr lang="en-US"/>
          </a:p>
        </p:txBody>
      </p:sp>
    </p:spTree>
    <p:extLst>
      <p:ext uri="{BB962C8B-B14F-4D97-AF65-F5344CB8AC3E}">
        <p14:creationId xmlns:p14="http://schemas.microsoft.com/office/powerpoint/2010/main" val="9296700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Nanoparticle + XUV</a:t>
            </a:r>
            <a:endParaRPr lang="en-US" dirty="0"/>
          </a:p>
        </p:txBody>
      </p:sp>
      <p:sp>
        <p:nvSpPr>
          <p:cNvPr id="3" name="Subtitle 2"/>
          <p:cNvSpPr>
            <a:spLocks noGrp="1"/>
          </p:cNvSpPr>
          <p:nvPr>
            <p:ph type="subTitle" idx="1"/>
          </p:nvPr>
        </p:nvSpPr>
        <p:spPr/>
        <p:txBody>
          <a:bodyPr/>
          <a:lstStyle/>
          <a:p>
            <a:r>
              <a:rPr lang="en-US" dirty="0" smtClean="0"/>
              <a:t>Supplemental slides</a:t>
            </a:r>
            <a:endParaRPr lang="en-US" dirty="0"/>
          </a:p>
        </p:txBody>
      </p:sp>
      <p:sp>
        <p:nvSpPr>
          <p:cNvPr id="5" name="Slide Number Placeholder 4"/>
          <p:cNvSpPr>
            <a:spLocks noGrp="1"/>
          </p:cNvSpPr>
          <p:nvPr>
            <p:ph type="sldNum" sz="quarter" idx="12"/>
          </p:nvPr>
        </p:nvSpPr>
        <p:spPr/>
        <p:txBody>
          <a:bodyPr/>
          <a:lstStyle/>
          <a:p>
            <a:fld id="{218B6639-C074-8B48-BE1A-E225E0D3ED0C}" type="slidenum">
              <a:rPr lang="en-US" smtClean="0"/>
              <a:t>95</a:t>
            </a:fld>
            <a:endParaRPr lang="en-US"/>
          </a:p>
        </p:txBody>
      </p:sp>
    </p:spTree>
    <p:extLst>
      <p:ext uri="{BB962C8B-B14F-4D97-AF65-F5344CB8AC3E}">
        <p14:creationId xmlns:p14="http://schemas.microsoft.com/office/powerpoint/2010/main" val="1320437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Magnetron nanoparticle source</a:t>
            </a:r>
            <a:endParaRPr lang="en-US" dirty="0"/>
          </a:p>
        </p:txBody>
      </p:sp>
      <p:pic>
        <p:nvPicPr>
          <p:cNvPr id="5" name="Picture 4"/>
          <p:cNvPicPr>
            <a:picLocks noChangeAspect="1"/>
          </p:cNvPicPr>
          <p:nvPr/>
        </p:nvPicPr>
        <p:blipFill>
          <a:blip r:embed="rId2"/>
          <a:stretch>
            <a:fillRect/>
          </a:stretch>
        </p:blipFill>
        <p:spPr>
          <a:xfrm>
            <a:off x="457200" y="1664380"/>
            <a:ext cx="8509000" cy="4597400"/>
          </a:xfrm>
          <a:prstGeom prst="rect">
            <a:avLst/>
          </a:prstGeom>
        </p:spPr>
      </p:pic>
      <p:sp>
        <p:nvSpPr>
          <p:cNvPr id="7" name="Slide Number Placeholder 6"/>
          <p:cNvSpPr>
            <a:spLocks noGrp="1"/>
          </p:cNvSpPr>
          <p:nvPr>
            <p:ph type="sldNum" sz="quarter" idx="12"/>
          </p:nvPr>
        </p:nvSpPr>
        <p:spPr/>
        <p:txBody>
          <a:bodyPr/>
          <a:lstStyle/>
          <a:p>
            <a:fld id="{218B6639-C074-8B48-BE1A-E225E0D3ED0C}" type="slidenum">
              <a:rPr lang="en-US" smtClean="0"/>
              <a:t>96</a:t>
            </a:fld>
            <a:endParaRPr lang="en-US"/>
          </a:p>
        </p:txBody>
      </p:sp>
    </p:spTree>
    <p:extLst>
      <p:ext uri="{BB962C8B-B14F-4D97-AF65-F5344CB8AC3E}">
        <p14:creationId xmlns:p14="http://schemas.microsoft.com/office/powerpoint/2010/main" val="42963518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71661" y="1643981"/>
            <a:ext cx="6555733" cy="4916800"/>
          </a:xfrm>
          <a:prstGeom prst="rect">
            <a:avLst/>
          </a:prstGeom>
        </p:spPr>
      </p:pic>
      <p:sp>
        <p:nvSpPr>
          <p:cNvPr id="2" name="Title 1"/>
          <p:cNvSpPr>
            <a:spLocks noGrp="1"/>
          </p:cNvSpPr>
          <p:nvPr>
            <p:ph type="title"/>
          </p:nvPr>
        </p:nvSpPr>
        <p:spPr/>
        <p:txBody>
          <a:bodyPr/>
          <a:lstStyle/>
          <a:p>
            <a:r>
              <a:rPr lang="en-US" dirty="0" smtClean="0"/>
              <a:t>First XUV on nanoparticles</a:t>
            </a:r>
            <a:endParaRPr lang="en-US" dirty="0"/>
          </a:p>
        </p:txBody>
      </p:sp>
      <p:sp>
        <p:nvSpPr>
          <p:cNvPr id="6" name="TextBox 5"/>
          <p:cNvSpPr txBox="1"/>
          <p:nvPr/>
        </p:nvSpPr>
        <p:spPr>
          <a:xfrm>
            <a:off x="1644264" y="1862549"/>
            <a:ext cx="2070176" cy="369332"/>
          </a:xfrm>
          <a:prstGeom prst="rect">
            <a:avLst/>
          </a:prstGeom>
          <a:noFill/>
        </p:spPr>
        <p:txBody>
          <a:bodyPr wrap="square" rtlCol="0">
            <a:spAutoFit/>
          </a:bodyPr>
          <a:lstStyle/>
          <a:p>
            <a:r>
              <a:rPr lang="en-US" dirty="0" err="1" smtClean="0">
                <a:solidFill>
                  <a:schemeClr val="bg1"/>
                </a:solidFill>
              </a:rPr>
              <a:t>Oleylamine</a:t>
            </a:r>
            <a:endParaRPr lang="en-US" dirty="0">
              <a:solidFill>
                <a:schemeClr val="bg1"/>
              </a:solidFill>
            </a:endParaRPr>
          </a:p>
        </p:txBody>
      </p:sp>
      <p:sp>
        <p:nvSpPr>
          <p:cNvPr id="8" name="Slide Number Placeholder 7"/>
          <p:cNvSpPr>
            <a:spLocks noGrp="1"/>
          </p:cNvSpPr>
          <p:nvPr>
            <p:ph type="sldNum" sz="quarter" idx="12"/>
          </p:nvPr>
        </p:nvSpPr>
        <p:spPr/>
        <p:txBody>
          <a:bodyPr/>
          <a:lstStyle/>
          <a:p>
            <a:fld id="{218B6639-C074-8B48-BE1A-E225E0D3ED0C}" type="slidenum">
              <a:rPr lang="en-US" smtClean="0"/>
              <a:t>97</a:t>
            </a:fld>
            <a:endParaRPr lang="en-US"/>
          </a:p>
        </p:txBody>
      </p:sp>
    </p:spTree>
    <p:extLst>
      <p:ext uri="{BB962C8B-B14F-4D97-AF65-F5344CB8AC3E}">
        <p14:creationId xmlns:p14="http://schemas.microsoft.com/office/powerpoint/2010/main" val="386769586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XUV Photoelectron yields</a:t>
            </a:r>
            <a:endParaRPr lang="en-US" dirty="0"/>
          </a:p>
        </p:txBody>
      </p:sp>
      <p:pic>
        <p:nvPicPr>
          <p:cNvPr id="5" name="Picture 4" descr="comparePESyield_09_06_201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31" y="1704037"/>
            <a:ext cx="6288976" cy="4895848"/>
          </a:xfrm>
          <a:prstGeom prst="rect">
            <a:avLst/>
          </a:prstGeom>
        </p:spPr>
      </p:pic>
      <p:sp>
        <p:nvSpPr>
          <p:cNvPr id="6" name="Slide Number Placeholder 5"/>
          <p:cNvSpPr>
            <a:spLocks noGrp="1"/>
          </p:cNvSpPr>
          <p:nvPr>
            <p:ph type="sldNum" sz="quarter" idx="12"/>
          </p:nvPr>
        </p:nvSpPr>
        <p:spPr/>
        <p:txBody>
          <a:bodyPr/>
          <a:lstStyle/>
          <a:p>
            <a:fld id="{218B6639-C074-8B48-BE1A-E225E0D3ED0C}" type="slidenum">
              <a:rPr lang="en-US" smtClean="0"/>
              <a:t>98</a:t>
            </a:fld>
            <a:endParaRPr lang="en-US"/>
          </a:p>
        </p:txBody>
      </p:sp>
    </p:spTree>
    <p:extLst>
      <p:ext uri="{BB962C8B-B14F-4D97-AF65-F5344CB8AC3E}">
        <p14:creationId xmlns:p14="http://schemas.microsoft.com/office/powerpoint/2010/main" val="419636642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Introductory material</a:t>
            </a:r>
            <a:endParaRPr lang="en-US" dirty="0"/>
          </a:p>
        </p:txBody>
      </p:sp>
      <p:sp>
        <p:nvSpPr>
          <p:cNvPr id="3" name="Subtitle 2"/>
          <p:cNvSpPr>
            <a:spLocks noGrp="1"/>
          </p:cNvSpPr>
          <p:nvPr>
            <p:ph type="subTitle" idx="1"/>
          </p:nvPr>
        </p:nvSpPr>
        <p:spPr/>
        <p:txBody>
          <a:bodyPr/>
          <a:lstStyle/>
          <a:p>
            <a:r>
              <a:rPr lang="en-US" dirty="0" smtClean="0"/>
              <a:t>Supplemental slides</a:t>
            </a:r>
            <a:endParaRPr lang="en-US" dirty="0"/>
          </a:p>
        </p:txBody>
      </p:sp>
      <p:sp>
        <p:nvSpPr>
          <p:cNvPr id="5" name="Slide Number Placeholder 4"/>
          <p:cNvSpPr>
            <a:spLocks noGrp="1"/>
          </p:cNvSpPr>
          <p:nvPr>
            <p:ph type="sldNum" sz="quarter" idx="12"/>
          </p:nvPr>
        </p:nvSpPr>
        <p:spPr/>
        <p:txBody>
          <a:bodyPr/>
          <a:lstStyle/>
          <a:p>
            <a:fld id="{218B6639-C074-8B48-BE1A-E225E0D3ED0C}" type="slidenum">
              <a:rPr lang="en-US" smtClean="0"/>
              <a:t>99</a:t>
            </a:fld>
            <a:endParaRPr lang="en-US"/>
          </a:p>
        </p:txBody>
      </p:sp>
    </p:spTree>
    <p:extLst>
      <p:ext uri="{BB962C8B-B14F-4D97-AF65-F5344CB8AC3E}">
        <p14:creationId xmlns:p14="http://schemas.microsoft.com/office/powerpoint/2010/main" val="1236099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11711</TotalTime>
  <Words>10796</Words>
  <Application>Microsoft Macintosh PowerPoint</Application>
  <PresentationFormat>On-screen Show (4:3)</PresentationFormat>
  <Paragraphs>840</Paragraphs>
  <Slides>102</Slides>
  <Notes>73</Notes>
  <HiddenSlides>1</HiddenSlides>
  <MMClips>1</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Office Theme</vt:lpstr>
      <vt:lpstr>Photoelectron and photoion spectroscopy of atoms, nanoparticles, and nanoplasmas irradiated with strong femtosecond laser pulses </vt:lpstr>
      <vt:lpstr>Photoelectron and photoion spectroscopy of atoms, nanoparticles, and nanoplasmas irradiated with strong femtosecond laser pulses </vt:lpstr>
      <vt:lpstr>Outline</vt:lpstr>
      <vt:lpstr>Why femtosecond lasers?</vt:lpstr>
      <vt:lpstr>Why femtosecond lasers?</vt:lpstr>
      <vt:lpstr>Timescales</vt:lpstr>
      <vt:lpstr>Ultrafast light sources</vt:lpstr>
      <vt:lpstr>Ultrafast science in the  KM Group</vt:lpstr>
      <vt:lpstr>Why:</vt:lpstr>
      <vt:lpstr>Why photoelectron/ photoion spectroscopy?</vt:lpstr>
      <vt:lpstr>Outline</vt:lpstr>
      <vt:lpstr>Study 1 - Atoms Electron dynamics in strong fields</vt:lpstr>
      <vt:lpstr>Motivation: HHG (High Harmonic Generation)</vt:lpstr>
      <vt:lpstr>The three-step model</vt:lpstr>
      <vt:lpstr>Strong-field ionization</vt:lpstr>
      <vt:lpstr>Velocity map imaging  (VMI) spectroscopy</vt:lpstr>
      <vt:lpstr>Velocity map imaging  (VMI) spectroscopy</vt:lpstr>
      <vt:lpstr>Apparatus</vt:lpstr>
      <vt:lpstr>2D to 3D</vt:lpstr>
      <vt:lpstr>Light sources</vt:lpstr>
      <vt:lpstr>Experimental photoelectron distributions</vt:lpstr>
      <vt:lpstr>PowerPoint Presentation</vt:lpstr>
      <vt:lpstr>Plane–spherical wave model</vt:lpstr>
      <vt:lpstr>Applying the model</vt:lpstr>
      <vt:lpstr>Plane-spherical wave model</vt:lpstr>
      <vt:lpstr>Multiple rescattering</vt:lpstr>
      <vt:lpstr>Multiple rescattering cutoffs</vt:lpstr>
      <vt:lpstr>Quantum tunnel distance</vt:lpstr>
      <vt:lpstr>Zeptosecond pulses </vt:lpstr>
      <vt:lpstr>Study 2 - Nanoparticles Observing localized light absorption</vt:lpstr>
      <vt:lpstr>Nanoparticles in the VMI</vt:lpstr>
      <vt:lpstr>Nanoparticles in vacuum</vt:lpstr>
      <vt:lpstr>Experiment</vt:lpstr>
      <vt:lpstr>Ion distributions of  single nanoparticles</vt:lpstr>
      <vt:lpstr>Asymmetry in ion distributions</vt:lpstr>
      <vt:lpstr>Asymmetric ion distributions</vt:lpstr>
      <vt:lpstr>Electron microscopy</vt:lpstr>
      <vt:lpstr>FDTD simulations</vt:lpstr>
      <vt:lpstr>Summary</vt:lpstr>
      <vt:lpstr>Study 3 - Nanoplasma Controlling shock waves in nanoplasmas</vt:lpstr>
      <vt:lpstr>Motivation: nanoplasmas</vt:lpstr>
      <vt:lpstr>Prediction of nanoplasma shock waves</vt:lpstr>
      <vt:lpstr>Single laser pulse</vt:lpstr>
      <vt:lpstr>Two pulses</vt:lpstr>
      <vt:lpstr>Time dependence</vt:lpstr>
      <vt:lpstr>Time dependence</vt:lpstr>
      <vt:lpstr>Hydrodynamic simulations</vt:lpstr>
      <vt:lpstr>First observation of  shock waves in single nanoplasma</vt:lpstr>
      <vt:lpstr>Outline</vt:lpstr>
      <vt:lpstr>Future directions</vt:lpstr>
      <vt:lpstr>Atoms in circularly polarized fields</vt:lpstr>
      <vt:lpstr>Time resolved XUV  experiment on nanoparticles</vt:lpstr>
      <vt:lpstr>Magnetron nanoparticle source</vt:lpstr>
      <vt:lpstr>Attosecond studies of pure, isolated nanoparticles</vt:lpstr>
      <vt:lpstr>Conclusions and outlook</vt:lpstr>
      <vt:lpstr>Collaborators</vt:lpstr>
      <vt:lpstr>Acknowledgements</vt:lpstr>
      <vt:lpstr>Thank you!</vt:lpstr>
      <vt:lpstr>Thank you!</vt:lpstr>
      <vt:lpstr>Thank you!</vt:lpstr>
      <vt:lpstr>Supplemental Slides</vt:lpstr>
      <vt:lpstr>Supplemental Slides</vt:lpstr>
      <vt:lpstr>HHG</vt:lpstr>
      <vt:lpstr>HHG</vt:lpstr>
      <vt:lpstr>Three-step model</vt:lpstr>
      <vt:lpstr>Three-step model</vt:lpstr>
      <vt:lpstr>Strong-field ionization of xenon</vt:lpstr>
      <vt:lpstr>TDSE simulations</vt:lpstr>
      <vt:lpstr>Inner spider cutoffs</vt:lpstr>
      <vt:lpstr>Inner spider cutoffs</vt:lpstr>
      <vt:lpstr>PowerPoint Presentation</vt:lpstr>
      <vt:lpstr>TDSE dependence on intensity</vt:lpstr>
      <vt:lpstr>Plasma explosion imaging</vt:lpstr>
      <vt:lpstr>Particle generation</vt:lpstr>
      <vt:lpstr>PEI Electrons</vt:lpstr>
      <vt:lpstr>PEI Centers of mass</vt:lpstr>
      <vt:lpstr>Single KI nanoparticle  Mass Spectrum</vt:lpstr>
      <vt:lpstr>PowerPoint Presentation</vt:lpstr>
      <vt:lpstr>Quantum dots</vt:lpstr>
      <vt:lpstr>Experiment</vt:lpstr>
      <vt:lpstr>Photoelectron yield  depends on size</vt:lpstr>
      <vt:lpstr>Evanescent exciton</vt:lpstr>
      <vt:lpstr>Observing charge transfer</vt:lpstr>
      <vt:lpstr>Conclusions</vt:lpstr>
      <vt:lpstr>Nanoplasma shock waves</vt:lpstr>
      <vt:lpstr>Observation of shock waves</vt:lpstr>
      <vt:lpstr>1. Observation of shock waves</vt:lpstr>
      <vt:lpstr>One pulse animation</vt:lpstr>
      <vt:lpstr>Two-pulse animation</vt:lpstr>
      <vt:lpstr>Time dependence of shock waves</vt:lpstr>
      <vt:lpstr>PowerPoint Presentation</vt:lpstr>
      <vt:lpstr>Size selected nanoparticles</vt:lpstr>
      <vt:lpstr>Size selected nanoparticles</vt:lpstr>
      <vt:lpstr>Comparison to previous experiments</vt:lpstr>
      <vt:lpstr>Nanoparticle + XUV</vt:lpstr>
      <vt:lpstr>Magnetron nanoparticle source</vt:lpstr>
      <vt:lpstr>First XUV on nanoparticles</vt:lpstr>
      <vt:lpstr>XUV Photoelectron yields</vt:lpstr>
      <vt:lpstr>Introductory material</vt:lpstr>
      <vt:lpstr>Kapteyn–Murnane Company             Research Group</vt:lpstr>
      <vt:lpstr>Laser pulses</vt:lpstr>
      <vt:lpstr>JILA</vt:lpstr>
    </vt:vector>
  </TitlesOfParts>
  <Company>University of Colorado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Hickstein</dc:creator>
  <cp:lastModifiedBy>Daniel Hickstein</cp:lastModifiedBy>
  <cp:revision>224</cp:revision>
  <dcterms:created xsi:type="dcterms:W3CDTF">2014-11-02T16:49:20Z</dcterms:created>
  <dcterms:modified xsi:type="dcterms:W3CDTF">2014-12-08T19:02:25Z</dcterms:modified>
</cp:coreProperties>
</file>